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3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4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130"/>
    <p:restoredTop sz="94674"/>
  </p:normalViewPr>
  <p:slideViewPr>
    <p:cSldViewPr snapToGrid="0" snapToObjects="1">
      <p:cViewPr varScale="1">
        <p:scale>
          <a:sx n="46" d="100"/>
          <a:sy n="46" d="100"/>
        </p:scale>
        <p:origin x="200" y="864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3.xlsx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package" Target="../embeddings/Foglio_di_lavoro_di_Microsoft_Excel6.xlsx"/><Relationship Id="rId1" Type="http://schemas.openxmlformats.org/officeDocument/2006/relationships/image" Target="../media/image7.png"/><Relationship Id="rId2" Type="http://schemas.openxmlformats.org/officeDocument/2006/relationships/image" Target="../media/image8.png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22443"/>
          <c:y val="0.215137"/>
          <c:w val="0.422988"/>
          <c:h val="0.58432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Regione 1</c:v>
                </c:pt>
              </c:strCache>
            </c:strRef>
          </c:tx>
          <c:spPr>
            <a:gradFill flip="none" rotWithShape="1">
              <a:gsLst>
                <a:gs pos="0">
                  <a:srgbClr val="00C1FB"/>
                </a:gs>
                <a:gs pos="100000">
                  <a:srgbClr val="0073CF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50800" dist="25400" dir="5400000" algn="tl">
                <a:srgbClr val="000000">
                  <a:alpha val="50000"/>
                </a:srgbClr>
              </a:outerShdw>
            </a:effectLst>
          </c:spP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72C2-7F4B-AADB-460FC32DD03E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0">
                    <a:srgbClr val="50D655"/>
                  </a:gs>
                  <a:gs pos="100000">
                    <a:srgbClr val="16931F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>
                <a:outerShdw blurRad="50800" dist="25400" dir="5400000" algn="tl">
                  <a:srgbClr val="000000">
                    <a:alpha val="5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2C2-7F4B-AADB-460FC32DD03E}"/>
              </c:ext>
            </c:extLst>
          </c:dPt>
          <c:dPt>
            <c:idx val="2"/>
            <c:bubble3D val="0"/>
            <c:spPr>
              <a:gradFill flip="none" rotWithShape="1">
                <a:gsLst>
                  <a:gs pos="0">
                    <a:srgbClr val="FCE12B"/>
                  </a:gs>
                  <a:gs pos="100000">
                    <a:srgbClr val="BE9A1A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>
                <a:outerShdw blurRad="50800" dist="25400" dir="5400000" algn="tl">
                  <a:srgbClr val="000000">
                    <a:alpha val="5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2C2-7F4B-AADB-460FC32DD03E}"/>
              </c:ext>
            </c:extLst>
          </c:dPt>
          <c:dPt>
            <c:idx val="3"/>
            <c:bubble3D val="0"/>
            <c:spPr>
              <a:gradFill flip="none" rotWithShape="1">
                <a:gsLst>
                  <a:gs pos="0">
                    <a:srgbClr val="F0951A"/>
                  </a:gs>
                  <a:gs pos="100000">
                    <a:srgbClr val="DF6B10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>
                <a:outerShdw blurRad="50800" dist="25400" dir="5400000" algn="tl">
                  <a:srgbClr val="000000">
                    <a:alpha val="5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2C2-7F4B-AADB-460FC32DD03E}"/>
              </c:ext>
            </c:extLst>
          </c:dPt>
          <c:dPt>
            <c:idx val="4"/>
            <c:bubble3D val="0"/>
            <c:spPr>
              <a:gradFill flip="none" rotWithShape="1">
                <a:gsLst>
                  <a:gs pos="0">
                    <a:srgbClr val="FC4912"/>
                  </a:gs>
                  <a:gs pos="100000">
                    <a:srgbClr val="C92605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>
                <a:outerShdw blurRad="50800" dist="25400" dir="5400000" algn="tl">
                  <a:srgbClr val="000000">
                    <a:alpha val="5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2C2-7F4B-AADB-460FC32DD03E}"/>
              </c:ext>
            </c:extLst>
          </c:dPt>
          <c:dPt>
            <c:idx val="5"/>
            <c:bubble3D val="0"/>
            <c:spPr>
              <a:gradFill flip="none" rotWithShape="1">
                <a:gsLst>
                  <a:gs pos="0">
                    <a:srgbClr val="5C5BB2"/>
                  </a:gs>
                  <a:gs pos="100000">
                    <a:srgbClr val="433E9C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>
                <a:outerShdw blurRad="50800" dist="25400" dir="5400000" algn="tl">
                  <a:srgbClr val="000000">
                    <a:alpha val="5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2C2-7F4B-AADB-460FC32DD03E}"/>
              </c:ext>
            </c:extLst>
          </c:dPt>
          <c:dPt>
            <c:idx val="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72C2-7F4B-AADB-460FC32DD03E}"/>
              </c:ext>
            </c:extLst>
          </c:dPt>
          <c:dPt>
            <c:idx val="7"/>
            <c:bubble3D val="0"/>
            <c:spPr>
              <a:gradFill flip="none" rotWithShape="1">
                <a:gsLst>
                  <a:gs pos="0">
                    <a:srgbClr val="50D655"/>
                  </a:gs>
                  <a:gs pos="100000">
                    <a:srgbClr val="16931F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>
                <a:outerShdw blurRad="50800" dist="25400" dir="5400000" algn="tl">
                  <a:srgbClr val="000000">
                    <a:alpha val="5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72C2-7F4B-AADB-460FC32DD03E}"/>
              </c:ext>
            </c:extLst>
          </c:dPt>
          <c:dLbls>
            <c:dLbl>
              <c:idx val="0"/>
              <c:layout>
                <c:manualLayout>
                  <c:x val="0.0729734745919999"/>
                  <c:y val="-0.0747164519973701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sz="2400" b="1" i="0" u="none" strike="noStrike">
                      <a:solidFill>
                        <a:srgbClr val="FFFFFF"/>
                      </a:solidFill>
                      <a:latin typeface="Helvetica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2C2-7F4B-AADB-460FC32DD03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510168539183008"/>
                  <c:y val="0.00455588121935183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sz="2400" b="1" i="0" u="none" strike="noStrike">
                      <a:solidFill>
                        <a:srgbClr val="FFFFFF"/>
                      </a:solidFill>
                      <a:latin typeface="Helvetica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2C2-7F4B-AADB-460FC32DD03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0400385435814513"/>
                  <c:y val="-0.000911176243870367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sz="2400" b="1" i="0" u="none" strike="noStrike">
                      <a:solidFill>
                        <a:srgbClr val="FFFFFF"/>
                      </a:solidFill>
                      <a:latin typeface="Helvetica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2C2-7F4B-AADB-460FC32DD03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0574746835282123"/>
                  <c:y val="-0.0191347011212777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sz="2400" b="1" i="0" u="none" strike="noStrike">
                      <a:solidFill>
                        <a:srgbClr val="FFFFFF"/>
                      </a:solidFill>
                      <a:latin typeface="Helvetica Light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2C2-7F4B-AADB-460FC32DD03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0577975750087079"/>
                  <c:y val="-0.215037593553407"/>
                </c:manualLayout>
              </c:layout>
              <c:tx>
                <c:rich>
                  <a:bodyPr/>
                  <a:lstStyle/>
                  <a:p>
                    <a:pPr>
                      <a:defRPr sz="2400" b="1" i="0" u="none" strike="noStrike">
                        <a:solidFill>
                          <a:srgbClr val="FFFFFF"/>
                        </a:solidFill>
                        <a:latin typeface="Helvetica Light"/>
                      </a:defRPr>
                    </a:pPr>
                    <a:fld id="{8F6B5361-E27D-CC4F-8433-92E6D6A69CF1}" type="CATEGORYNAME">
                      <a:rPr lang="mr-IN" b="1" dirty="0"/>
                      <a:pPr>
                        <a:defRPr sz="2400" b="1" i="0" u="none" strike="noStrike">
                          <a:solidFill>
                            <a:srgbClr val="FFFFFF"/>
                          </a:solidFill>
                          <a:latin typeface="Helvetica Light"/>
                        </a:defRPr>
                      </a:pPr>
                      <a:t>[NOME CATEGORIA]</a:t>
                    </a:fld>
                    <a:r>
                      <a:rPr lang="mr-IN" b="1" baseline="0" dirty="0"/>
                      <a:t>
</a:t>
                    </a:r>
                    <a:r>
                      <a:rPr lang="mr-IN" b="1" baseline="0" dirty="0" smtClean="0"/>
                      <a:t>18%</a:t>
                    </a:r>
                  </a:p>
                </c:rich>
              </c:tx>
              <c:numFmt formatCode="#,##0%" sourceLinked="0"/>
              <c:spPr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72C2-7F4B-AADB-460FC32DD03E}"/>
                </c:ext>
                <c:ext xmlns:c15="http://schemas.microsoft.com/office/drawing/2012/chart" uri="{CE6537A1-D6FC-4f65-9D91-7224C49458BB}">
                  <c15:layout>
                    <c:manualLayout>
                      <c:w val="0.104836405887303"/>
                      <c:h val="0.073805275753499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-0.0535999857622654"/>
                  <c:y val="-0.0738052757534997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sz="2400" b="1" i="0" u="none" strike="noStrike">
                      <a:solidFill>
                        <a:srgbClr val="FFFFFF"/>
                      </a:solidFill>
                      <a:latin typeface="Helvetica Light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0180819229077521"/>
                  <c:y val="-0.0419141072180369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sz="2400" b="1" i="0" u="none" strike="noStrike">
                      <a:solidFill>
                        <a:srgbClr val="FFFFFF"/>
                      </a:solidFill>
                      <a:latin typeface="Helvetica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72C2-7F4B-AADB-460FC32DD03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0554540947470387"/>
                  <c:y val="-0.0447666628306386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sz="2400" b="1" i="0" u="none" strike="noStrike">
                      <a:solidFill>
                        <a:srgbClr val="FFFFFF"/>
                      </a:solidFill>
                      <a:latin typeface="Helvetica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72C2-7F4B-AADB-460FC32DD03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 i="0" u="none" strike="noStrike">
                    <a:solidFill>
                      <a:srgbClr val="FFFFFF"/>
                    </a:solidFill>
                    <a:latin typeface="Helvetica"/>
                  </a:defRPr>
                </a:pPr>
                <a:endParaRPr lang="it-IT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635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Sheet1!$B$1:$I$1</c:f>
              <c:strCache>
                <c:ptCount val="8"/>
                <c:pt idx="0">
                  <c:v>CZECH</c:v>
                </c:pt>
                <c:pt idx="1">
                  <c:v>ITALY</c:v>
                </c:pt>
                <c:pt idx="2">
                  <c:v>CROATIA</c:v>
                </c:pt>
                <c:pt idx="3">
                  <c:v>IRELAND</c:v>
                </c:pt>
                <c:pt idx="4">
                  <c:v>SPAIN</c:v>
                </c:pt>
                <c:pt idx="5">
                  <c:v>OTHER</c:v>
                </c:pt>
                <c:pt idx="6">
                  <c:v>POLAND</c:v>
                </c:pt>
                <c:pt idx="7">
                  <c:v>PORTUGAL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207.0</c:v>
                </c:pt>
                <c:pt idx="1">
                  <c:v>894.0</c:v>
                </c:pt>
                <c:pt idx="2">
                  <c:v>20.0</c:v>
                </c:pt>
                <c:pt idx="3">
                  <c:v>260.0</c:v>
                </c:pt>
                <c:pt idx="4">
                  <c:v>352.0</c:v>
                </c:pt>
                <c:pt idx="5">
                  <c:v>119.0</c:v>
                </c:pt>
                <c:pt idx="6">
                  <c:v>41.0</c:v>
                </c:pt>
                <c:pt idx="7">
                  <c:v>12.0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72C2-7F4B-AADB-460FC32DD0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legend>
      <c:legendPos val="t"/>
      <c:layout>
        <c:manualLayout>
          <c:xMode val="edge"/>
          <c:yMode val="edge"/>
          <c:x val="0.0"/>
          <c:y val="0.0"/>
          <c:w val="1.0"/>
          <c:h val="0.0523353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2500" b="1" i="0" u="none" strike="noStrike">
              <a:solidFill>
                <a:srgbClr val="FFFFFF"/>
              </a:solidFill>
              <a:latin typeface="Helvetica Light"/>
            </a:defRPr>
          </a:pPr>
          <a:endParaRPr lang="it-IT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276451"/>
          <c:y val="0.210632"/>
          <c:w val="0.447099"/>
          <c:h val="0.566236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Regione 1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hueOff val="321133"/>
                    <a:satOff val="-12043"/>
                    <a:lumOff val="-7113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50800" dist="25400" dir="5400000" algn="tl">
                <a:srgbClr val="000000">
                  <a:alpha val="50000"/>
                </a:srgbClr>
              </a:outerShdw>
            </a:effectLst>
          </c:spP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9B62-884E-8374-D4B7AE677BA2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0">
                    <a:srgbClr val="1F8D0E"/>
                  </a:gs>
                  <a:gs pos="100000">
                    <a:srgbClr val="1A610F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>
                <a:outerShdw blurRad="50800" dist="25400" dir="5400000" algn="tl">
                  <a:srgbClr val="000000">
                    <a:alpha val="5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B62-884E-8374-D4B7AE677BA2}"/>
              </c:ext>
            </c:extLst>
          </c:dPt>
          <c:dPt>
            <c:idx val="2"/>
            <c:bubble3D val="0"/>
            <c:spPr>
              <a:gradFill flip="none" rotWithShape="1">
                <a:gsLst>
                  <a:gs pos="0">
                    <a:srgbClr val="0E979B"/>
                  </a:gs>
                  <a:gs pos="100000">
                    <a:srgbClr val="0F6366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>
                <a:outerShdw blurRad="50800" dist="25400" dir="5400000" algn="tl">
                  <a:srgbClr val="000000">
                    <a:alpha val="5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B62-884E-8374-D4B7AE677BA2}"/>
              </c:ext>
            </c:extLst>
          </c:dPt>
          <c:dPt>
            <c:idx val="3"/>
            <c:bubble3D val="0"/>
            <c:spPr>
              <a:gradFill flip="none" rotWithShape="1">
                <a:gsLst>
                  <a:gs pos="0">
                    <a:srgbClr val="4B2BAE"/>
                  </a:gs>
                  <a:gs pos="100000">
                    <a:srgbClr val="34226B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>
                <a:outerShdw blurRad="50800" dist="25400" dir="5400000" algn="tl">
                  <a:srgbClr val="000000">
                    <a:alpha val="5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B62-884E-8374-D4B7AE677BA2}"/>
              </c:ext>
            </c:extLst>
          </c:dPt>
          <c:dLbls>
            <c:dLbl>
              <c:idx val="0"/>
              <c:layout>
                <c:manualLayout>
                  <c:x val="0.104436860068259"/>
                  <c:y val="0.0114863536413828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sz="3640" b="1" i="0" u="none" strike="noStrike">
                      <a:solidFill>
                        <a:srgbClr val="FFFFFF"/>
                      </a:solidFill>
                      <a:latin typeface="Helvetica Light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B62-884E-8374-D4B7AE677BA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12627986348123"/>
                  <c:y val="0.0318083639299832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sz="3640" b="1" i="0" u="none" strike="noStrike">
                      <a:solidFill>
                        <a:srgbClr val="FFFFFF"/>
                      </a:solidFill>
                      <a:latin typeface="Helvetica Light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B62-884E-8374-D4B7AE677BA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12628040095671"/>
                  <c:y val="-0.0300412326005397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sz="3640" b="1" i="0" u="none" strike="noStrike">
                      <a:solidFill>
                        <a:srgbClr val="FFFFFF"/>
                      </a:solidFill>
                      <a:latin typeface="Helvetica Light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B62-884E-8374-D4B7AE677BA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0600682593856655"/>
                  <c:y val="-0.086589435142732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sz="3640" b="1" i="0" u="none" strike="noStrike">
                      <a:solidFill>
                        <a:srgbClr val="FFFFFF"/>
                      </a:solidFill>
                      <a:latin typeface="Helvetica Light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B62-884E-8374-D4B7AE677BA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640" b="1" i="0" u="none" strike="noStrike">
                    <a:solidFill>
                      <a:srgbClr val="FFFFFF"/>
                    </a:solidFill>
                    <a:latin typeface="Helvetica Light"/>
                  </a:defRPr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635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4"/>
                <c:pt idx="0">
                  <c:v>1-2</c:v>
                </c:pt>
                <c:pt idx="1">
                  <c:v>3-5</c:v>
                </c:pt>
                <c:pt idx="2">
                  <c:v>6 or more</c:v>
                </c:pt>
                <c:pt idx="3">
                  <c:v>none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91.0</c:v>
                </c:pt>
                <c:pt idx="1">
                  <c:v>76.0</c:v>
                </c:pt>
                <c:pt idx="2">
                  <c:v>28.0</c:v>
                </c:pt>
                <c:pt idx="3">
                  <c:v>26.0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B62-884E-8374-D4B7AE677B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 w="12700" cap="flat">
          <a:noFill/>
          <a:miter lim="400000"/>
        </a:ln>
        <a:effectLst/>
      </c:spPr>
    </c:plotArea>
    <c:legend>
      <c:legendPos val="t"/>
      <c:layout>
        <c:manualLayout>
          <c:xMode val="edge"/>
          <c:yMode val="edge"/>
          <c:x val="0.0"/>
          <c:y val="0.0480560929227225"/>
          <c:w val="1.0"/>
          <c:h val="0.0568084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3000" b="1" i="0" u="none" strike="noStrike">
              <a:solidFill>
                <a:srgbClr val="FFFFFF"/>
              </a:solidFill>
              <a:latin typeface="Helvetica Light"/>
            </a:defRPr>
          </a:pPr>
          <a:endParaRPr lang="it-IT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276451"/>
          <c:y val="0.22063"/>
          <c:w val="0.447099"/>
          <c:h val="0.546239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Regione 1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hueOff val="321133"/>
                    <a:satOff val="-12043"/>
                    <a:lumOff val="-7113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50800" dist="25400" dir="5400000" algn="tl">
                <a:srgbClr val="000000">
                  <a:alpha val="50000"/>
                </a:srgbClr>
              </a:outerShdw>
            </a:effectLst>
          </c:spP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615E-D84C-816C-01846D452646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0">
                    <a:srgbClr val="1F8D0E"/>
                  </a:gs>
                  <a:gs pos="100000">
                    <a:srgbClr val="1A610F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>
                <a:outerShdw blurRad="50800" dist="25400" dir="5400000" algn="tl">
                  <a:srgbClr val="000000">
                    <a:alpha val="5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15E-D84C-816C-01846D452646}"/>
              </c:ext>
            </c:extLst>
          </c:dPt>
          <c:dPt>
            <c:idx val="2"/>
            <c:bubble3D val="0"/>
            <c:spPr>
              <a:gradFill flip="none" rotWithShape="1">
                <a:gsLst>
                  <a:gs pos="0">
                    <a:srgbClr val="0E979B"/>
                  </a:gs>
                  <a:gs pos="100000">
                    <a:srgbClr val="0F6366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>
                <a:outerShdw blurRad="50800" dist="25400" dir="5400000" algn="tl">
                  <a:srgbClr val="000000">
                    <a:alpha val="5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15E-D84C-816C-01846D452646}"/>
              </c:ext>
            </c:extLst>
          </c:dPt>
          <c:dPt>
            <c:idx val="3"/>
            <c:bubble3D val="0"/>
            <c:spPr>
              <a:gradFill flip="none" rotWithShape="1">
                <a:gsLst>
                  <a:gs pos="0">
                    <a:srgbClr val="4B2BAE"/>
                  </a:gs>
                  <a:gs pos="100000">
                    <a:srgbClr val="34226B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>
                <a:outerShdw blurRad="50800" dist="25400" dir="5400000" algn="tl">
                  <a:srgbClr val="000000">
                    <a:alpha val="5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15E-D84C-816C-01846D452646}"/>
              </c:ext>
            </c:extLst>
          </c:dPt>
          <c:dLbls>
            <c:dLbl>
              <c:idx val="0"/>
              <c:layout>
                <c:manualLayout>
                  <c:x val="0.154948805460751"/>
                  <c:y val="0.00341214905073073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sz="3270" b="1" i="0" u="none" strike="noStrike">
                      <a:solidFill>
                        <a:srgbClr val="FFFFFF"/>
                      </a:solidFill>
                      <a:latin typeface="Helvetica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15E-D84C-816C-01846D45264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206143344709898"/>
                  <c:y val="0.0409457886087688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sz="3270" b="1" i="0" u="none" strike="noStrike">
                      <a:solidFill>
                        <a:srgbClr val="FFFFFF"/>
                      </a:solidFill>
                      <a:latin typeface="Helvetica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15E-D84C-816C-01846D45264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45392491467577"/>
                  <c:y val="0.00170607452536537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sz="3270" b="1" i="0" u="none" strike="noStrike">
                      <a:solidFill>
                        <a:srgbClr val="FFFFFF"/>
                      </a:solidFill>
                      <a:latin typeface="Helvetica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15E-D84C-816C-01846D45264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61092150170648"/>
                  <c:y val="-0.0690960182772973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sz="3270" b="1" i="0" u="none" strike="noStrike">
                      <a:solidFill>
                        <a:srgbClr val="FFFFFF"/>
                      </a:solidFill>
                      <a:latin typeface="Helvetica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615E-D84C-816C-01846D45264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70" b="1" i="0" u="none" strike="noStrike">
                    <a:solidFill>
                      <a:srgbClr val="FFFFFF"/>
                    </a:solidFill>
                    <a:latin typeface="Helvetica"/>
                  </a:defRPr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635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4"/>
                <c:pt idx="0">
                  <c:v>1-2</c:v>
                </c:pt>
                <c:pt idx="1">
                  <c:v>3-5</c:v>
                </c:pt>
                <c:pt idx="2">
                  <c:v>none</c:v>
                </c:pt>
                <c:pt idx="3">
                  <c:v>6 or more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816.0</c:v>
                </c:pt>
                <c:pt idx="1">
                  <c:v>501.0</c:v>
                </c:pt>
                <c:pt idx="2">
                  <c:v>564.0</c:v>
                </c:pt>
                <c:pt idx="3">
                  <c:v>31.0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15E-D84C-816C-01846D4526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 w="12700" cap="flat">
          <a:noFill/>
          <a:miter lim="400000"/>
        </a:ln>
        <a:effectLst/>
      </c:spPr>
    </c:plotArea>
    <c:legend>
      <c:legendPos val="t"/>
      <c:layout>
        <c:manualLayout>
          <c:xMode val="edge"/>
          <c:yMode val="edge"/>
          <c:x val="0.0"/>
          <c:y val="0.0679366264512213"/>
          <c:w val="1.0"/>
          <c:h val="0.0557093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4400" b="1" i="0" u="none" strike="noStrike">
              <a:solidFill>
                <a:srgbClr val="FFFFFF"/>
              </a:solidFill>
              <a:latin typeface="Helvetica Light"/>
            </a:defRPr>
          </a:pPr>
          <a:endParaRPr lang="it-IT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277482"/>
          <c:y val="0.277482"/>
          <c:w val="0.445035"/>
          <c:h val="0.432535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Regione 1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hueOff val="321133"/>
                    <a:satOff val="-12043"/>
                    <a:lumOff val="-7113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50800" dist="25400" dir="5400000" algn="tl">
                <a:srgbClr val="000000">
                  <a:alpha val="50000"/>
                </a:srgbClr>
              </a:outerShdw>
            </a:effectLst>
          </c:spP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7B18-BF45-9A10-0EA042F01680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0">
                    <a:srgbClr val="1F8D0E"/>
                  </a:gs>
                  <a:gs pos="100000">
                    <a:srgbClr val="1A610F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>
                <a:outerShdw blurRad="50800" dist="25400" dir="5400000" algn="tl">
                  <a:srgbClr val="000000">
                    <a:alpha val="5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B18-BF45-9A10-0EA042F01680}"/>
              </c:ext>
            </c:extLst>
          </c:dPt>
          <c:dPt>
            <c:idx val="2"/>
            <c:bubble3D val="0"/>
            <c:spPr>
              <a:gradFill flip="none" rotWithShape="1">
                <a:gsLst>
                  <a:gs pos="0">
                    <a:srgbClr val="0E979B"/>
                  </a:gs>
                  <a:gs pos="100000">
                    <a:srgbClr val="0F6366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>
                <a:outerShdw blurRad="50800" dist="25400" dir="5400000" algn="tl">
                  <a:srgbClr val="000000">
                    <a:alpha val="5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B18-BF45-9A10-0EA042F01680}"/>
              </c:ext>
            </c:extLst>
          </c:dPt>
          <c:dPt>
            <c:idx val="3"/>
            <c:bubble3D val="0"/>
            <c:spPr>
              <a:gradFill flip="none" rotWithShape="1">
                <a:gsLst>
                  <a:gs pos="0">
                    <a:srgbClr val="4B2BAE"/>
                  </a:gs>
                  <a:gs pos="100000">
                    <a:srgbClr val="34226B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>
                <a:outerShdw blurRad="50800" dist="25400" dir="5400000" algn="tl">
                  <a:srgbClr val="000000">
                    <a:alpha val="5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B18-BF45-9A10-0EA042F01680}"/>
              </c:ext>
            </c:extLst>
          </c:dPt>
          <c:dPt>
            <c:idx val="4"/>
            <c:bubble3D val="0"/>
            <c:spPr>
              <a:gradFill flip="none" rotWithShape="1">
                <a:gsLst>
                  <a:gs pos="0">
                    <a:srgbClr val="810E16"/>
                  </a:gs>
                  <a:gs pos="100000">
                    <a:srgbClr val="550F15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>
                <a:outerShdw blurRad="50800" dist="25400" dir="5400000" algn="tl">
                  <a:srgbClr val="000000">
                    <a:alpha val="5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B18-BF45-9A10-0EA042F01680}"/>
              </c:ext>
            </c:extLst>
          </c:dPt>
          <c:dPt>
            <c:idx val="5"/>
            <c:bubble3D val="0"/>
            <c:spPr>
              <a:gradFill flip="none" rotWithShape="1">
                <a:gsLst>
                  <a:gs pos="0">
                    <a:srgbClr val="989B9A"/>
                  </a:gs>
                  <a:gs pos="100000">
                    <a:srgbClr val="686A69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>
                <a:outerShdw blurRad="50800" dist="25400" dir="5400000" algn="tl">
                  <a:srgbClr val="000000">
                    <a:alpha val="5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B18-BF45-9A10-0EA042F01680}"/>
              </c:ext>
            </c:extLst>
          </c:dPt>
          <c:dPt>
            <c:idx val="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7B18-BF45-9A10-0EA042F01680}"/>
              </c:ext>
            </c:extLst>
          </c:dPt>
          <c:dLbls>
            <c:dLbl>
              <c:idx val="0"/>
              <c:layout>
                <c:manualLayout>
                  <c:x val="0.161707532245475"/>
                  <c:y val="0.0197038589710873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sz="2950" b="1" i="0" u="none" strike="noStrike">
                      <a:solidFill>
                        <a:srgbClr val="FFFFFF"/>
                      </a:solidFill>
                      <a:latin typeface="Helvetica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B18-BF45-9A10-0EA042F0168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23658701128893"/>
                  <c:y val="0.0197038589710873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sz="2950" b="1" i="0" u="none" strike="noStrike">
                      <a:solidFill>
                        <a:srgbClr val="FFFFFF"/>
                      </a:solidFill>
                      <a:latin typeface="Helvetica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B18-BF45-9A10-0EA042F0168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404268830613686"/>
                  <c:y val="0.0740593319947762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sz="2950" b="1" i="0" u="none" strike="noStrike">
                      <a:solidFill>
                        <a:srgbClr val="FFFFFF"/>
                      </a:solidFill>
                      <a:latin typeface="Helvetica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B18-BF45-9A10-0EA042F01680}"/>
                </c:ext>
                <c:ext xmlns:c15="http://schemas.microsoft.com/office/drawing/2012/chart" uri="{CE6537A1-D6FC-4f65-9D91-7224C49458BB}">
                  <c15:layout>
                    <c:manualLayout>
                      <c:w val="0.147068950666523"/>
                      <c:h val="0.0621690722708443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172578626850213"/>
                  <c:y val="0.0584321335004655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sz="2950" b="1" i="0" u="none" strike="noStrike">
                      <a:solidFill>
                        <a:srgbClr val="FFFFFF"/>
                      </a:solidFill>
                      <a:latin typeface="Helvetica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B18-BF45-9A10-0EA042F0168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73937513675805"/>
                  <c:y val="0.00815332095355335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sz="2950" b="1" i="0" u="none" strike="noStrike">
                      <a:solidFill>
                        <a:srgbClr val="FFFFFF"/>
                      </a:solidFill>
                      <a:latin typeface="Helvetica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7B18-BF45-9A10-0EA042F0168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101237068506621"/>
                  <c:y val="-0.0495993691341163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sz="2950" b="1" i="0" u="none" strike="noStrike">
                      <a:solidFill>
                        <a:srgbClr val="FFFFFF"/>
                      </a:solidFill>
                      <a:latin typeface="Helvetica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7B18-BF45-9A10-0EA042F0168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0495993691341163"/>
                  <c:y val="-0.0747387754075725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sz="2950" b="1" i="0" u="none" strike="noStrike">
                      <a:solidFill>
                        <a:srgbClr val="FFFFFF"/>
                      </a:solidFill>
                      <a:latin typeface="Helvetica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7B18-BF45-9A10-0EA042F0168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950" b="1" i="0" u="none" strike="noStrike">
                    <a:solidFill>
                      <a:srgbClr val="FFFFFF"/>
                    </a:solidFill>
                    <a:latin typeface="Helvetica"/>
                  </a:defRPr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635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Sheet1!$B$1:$H$1</c:f>
              <c:strCache>
                <c:ptCount val="7"/>
                <c:pt idx="0">
                  <c:v>books</c:v>
                </c:pt>
                <c:pt idx="1">
                  <c:v>comic</c:v>
                </c:pt>
                <c:pt idx="2">
                  <c:v>ebooks and online book</c:v>
                </c:pt>
                <c:pt idx="3">
                  <c:v>magazines</c:v>
                </c:pt>
                <c:pt idx="4">
                  <c:v>newspapers</c:v>
                </c:pt>
                <c:pt idx="5">
                  <c:v>textbooks</c:v>
                </c:pt>
                <c:pt idx="6">
                  <c:v>others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816.0</c:v>
                </c:pt>
                <c:pt idx="1">
                  <c:v>412.0</c:v>
                </c:pt>
                <c:pt idx="2">
                  <c:v>328.0</c:v>
                </c:pt>
                <c:pt idx="3">
                  <c:v>482.0</c:v>
                </c:pt>
                <c:pt idx="4">
                  <c:v>436.0</c:v>
                </c:pt>
                <c:pt idx="5">
                  <c:v>302.0</c:v>
                </c:pt>
                <c:pt idx="6">
                  <c:v>391.0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7B18-BF45-9A10-0EA042F016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 w="12700" cap="flat">
          <a:noFill/>
          <a:miter lim="400000"/>
        </a:ln>
        <a:effectLst/>
      </c:spPr>
    </c:plotArea>
    <c:legend>
      <c:legendPos val="t"/>
      <c:layout>
        <c:manualLayout>
          <c:xMode val="edge"/>
          <c:yMode val="edge"/>
          <c:x val="0.0"/>
          <c:y val="0.146596122250595"/>
          <c:w val="1.0"/>
          <c:h val="0.0576132704393431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3200" b="1" i="0" u="none" strike="noStrike">
              <a:solidFill>
                <a:srgbClr val="FFFFFF"/>
              </a:solidFill>
              <a:latin typeface="Helvetica"/>
            </a:defRPr>
          </a:pPr>
          <a:endParaRPr lang="it-IT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327298"/>
          <c:y val="0.273986"/>
          <c:w val="0.313512"/>
          <c:h val="0.439529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Regione 1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hueOff val="321133"/>
                    <a:satOff val="-12043"/>
                    <a:lumOff val="-7113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50800" dist="25400" dir="5400000" algn="tl">
                <a:srgbClr val="000000">
                  <a:alpha val="50000"/>
                </a:srgbClr>
              </a:outerShdw>
            </a:effectLst>
          </c:spPr>
          <c:explosion val="9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D19-2D4E-8ADE-83AA76B798B8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0">
                    <a:srgbClr val="1F8D0E"/>
                  </a:gs>
                  <a:gs pos="100000">
                    <a:srgbClr val="1A610F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>
                <a:outerShdw blurRad="50800" dist="25400" dir="5400000" algn="tl">
                  <a:srgbClr val="000000">
                    <a:alpha val="5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D19-2D4E-8ADE-83AA76B798B8}"/>
              </c:ext>
            </c:extLst>
          </c:dPt>
          <c:dPt>
            <c:idx val="2"/>
            <c:bubble3D val="0"/>
            <c:spPr>
              <a:gradFill flip="none" rotWithShape="1">
                <a:gsLst>
                  <a:gs pos="0">
                    <a:srgbClr val="0E979B"/>
                  </a:gs>
                  <a:gs pos="100000">
                    <a:srgbClr val="0F6366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>
                <a:outerShdw blurRad="50800" dist="25400" dir="5400000" algn="tl">
                  <a:srgbClr val="000000">
                    <a:alpha val="5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D19-2D4E-8ADE-83AA76B798B8}"/>
              </c:ext>
            </c:extLst>
          </c:dPt>
          <c:dPt>
            <c:idx val="3"/>
            <c:bubble3D val="0"/>
            <c:spPr>
              <a:gradFill flip="none" rotWithShape="1">
                <a:gsLst>
                  <a:gs pos="0">
                    <a:srgbClr val="4B2BAE"/>
                  </a:gs>
                  <a:gs pos="100000">
                    <a:srgbClr val="34226B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>
                <a:outerShdw blurRad="50800" dist="25400" dir="5400000" algn="tl">
                  <a:srgbClr val="000000">
                    <a:alpha val="5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D19-2D4E-8ADE-83AA76B798B8}"/>
              </c:ext>
            </c:extLst>
          </c:dPt>
          <c:dPt>
            <c:idx val="4"/>
            <c:bubble3D val="0"/>
            <c:spPr>
              <a:gradFill flip="none" rotWithShape="1">
                <a:gsLst>
                  <a:gs pos="0">
                    <a:srgbClr val="810E16"/>
                  </a:gs>
                  <a:gs pos="100000">
                    <a:srgbClr val="550F15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>
                <a:outerShdw blurRad="50800" dist="25400" dir="5400000" algn="tl">
                  <a:srgbClr val="000000">
                    <a:alpha val="5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D19-2D4E-8ADE-83AA76B798B8}"/>
              </c:ext>
            </c:extLst>
          </c:dPt>
          <c:dPt>
            <c:idx val="5"/>
            <c:bubble3D val="0"/>
            <c:spPr>
              <a:gradFill flip="none" rotWithShape="1">
                <a:gsLst>
                  <a:gs pos="0">
                    <a:srgbClr val="989B9A"/>
                  </a:gs>
                  <a:gs pos="100000">
                    <a:srgbClr val="686A69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>
                <a:outerShdw blurRad="50800" dist="25400" dir="5400000" algn="tl">
                  <a:srgbClr val="000000">
                    <a:alpha val="5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D19-2D4E-8ADE-83AA76B798B8}"/>
              </c:ext>
            </c:extLst>
          </c:dPt>
          <c:dPt>
            <c:idx val="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ED19-2D4E-8ADE-83AA76B798B8}"/>
              </c:ext>
            </c:extLst>
          </c:dPt>
          <c:dPt>
            <c:idx val="7"/>
            <c:bubble3D val="0"/>
            <c:spPr>
              <a:gradFill flip="none" rotWithShape="1">
                <a:gsLst>
                  <a:gs pos="0">
                    <a:srgbClr val="1F8D0E"/>
                  </a:gs>
                  <a:gs pos="100000">
                    <a:srgbClr val="1A610F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>
                <a:outerShdw blurRad="50800" dist="25400" dir="5400000" algn="tl">
                  <a:srgbClr val="000000">
                    <a:alpha val="5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ED19-2D4E-8ADE-83AA76B798B8}"/>
              </c:ext>
            </c:extLst>
          </c:dPt>
          <c:dPt>
            <c:idx val="8"/>
            <c:bubble3D val="0"/>
            <c:spPr>
              <a:gradFill flip="none" rotWithShape="1">
                <a:gsLst>
                  <a:gs pos="0">
                    <a:srgbClr val="0E979B"/>
                  </a:gs>
                  <a:gs pos="100000">
                    <a:srgbClr val="0F6366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>
                <a:outerShdw blurRad="50800" dist="25400" dir="5400000" algn="tl">
                  <a:srgbClr val="000000">
                    <a:alpha val="5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ED19-2D4E-8ADE-83AA76B798B8}"/>
              </c:ext>
            </c:extLst>
          </c:dPt>
          <c:dPt>
            <c:idx val="9"/>
            <c:bubble3D val="0"/>
            <c:spPr>
              <a:gradFill flip="none" rotWithShape="1">
                <a:gsLst>
                  <a:gs pos="0">
                    <a:srgbClr val="4B2BAE"/>
                  </a:gs>
                  <a:gs pos="100000">
                    <a:srgbClr val="34226B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>
                <a:outerShdw blurRad="50800" dist="25400" dir="5400000" algn="tl">
                  <a:srgbClr val="000000">
                    <a:alpha val="5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ED19-2D4E-8ADE-83AA76B798B8}"/>
              </c:ext>
            </c:extLst>
          </c:dPt>
          <c:dPt>
            <c:idx val="10"/>
            <c:bubble3D val="0"/>
            <c:spPr>
              <a:gradFill flip="none" rotWithShape="1">
                <a:gsLst>
                  <a:gs pos="0">
                    <a:srgbClr val="810E16"/>
                  </a:gs>
                  <a:gs pos="100000">
                    <a:srgbClr val="550F15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>
                <a:outerShdw blurRad="50800" dist="25400" dir="5400000" algn="tl">
                  <a:srgbClr val="000000">
                    <a:alpha val="5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ED19-2D4E-8ADE-83AA76B798B8}"/>
              </c:ext>
            </c:extLst>
          </c:dPt>
          <c:dLbls>
            <c:dLbl>
              <c:idx val="0"/>
              <c:layout>
                <c:manualLayout>
                  <c:x val="0.0799058706646434"/>
                  <c:y val="-0.113381264300453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sz="2650" b="1" i="0" u="none" strike="noStrike">
                      <a:solidFill>
                        <a:srgbClr val="FFFFFF"/>
                      </a:solidFill>
                      <a:latin typeface="Helvetica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D19-2D4E-8ADE-83AA76B798B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28737236070814"/>
                  <c:y val="-0.0256022209710701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sz="2650" b="1" i="0" u="none" strike="noStrike">
                      <a:solidFill>
                        <a:srgbClr val="FFFFFF"/>
                      </a:solidFill>
                      <a:latin typeface="Helvetica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D19-2D4E-8ADE-83AA76B798B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85613432854975"/>
                  <c:y val="0.0658342824970373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sz="2650" b="1" i="0" u="none" strike="noStrike">
                      <a:solidFill>
                        <a:srgbClr val="FFFFFF"/>
                      </a:solidFill>
                      <a:latin typeface="Helvetica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D19-2D4E-8ADE-83AA76B798B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0640515312470554"/>
                  <c:y val="0.109723804161729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sz="2650" b="1" i="0" u="none" strike="noStrike">
                      <a:solidFill>
                        <a:srgbClr val="FFFFFF"/>
                      </a:solidFill>
                      <a:latin typeface="Helvetica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D19-2D4E-8ADE-83AA76B798B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000634173576703519"/>
                  <c:y val="0.099665788780237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sz="2650" b="1" i="0" u="none" strike="noStrike">
                      <a:solidFill>
                        <a:srgbClr val="FFFFFF"/>
                      </a:solidFill>
                      <a:latin typeface="Helvetica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ED19-2D4E-8ADE-83AA76B798B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12429802103389"/>
                  <c:y val="0.099665788780237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sz="2650" b="1" i="0" u="none" strike="noStrike">
                      <a:solidFill>
                        <a:srgbClr val="FFFFFF"/>
                      </a:solidFill>
                      <a:latin typeface="Helvetica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ED19-2D4E-8ADE-83AA76B798B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167423567678541"/>
                  <c:y val="-0.0237734909017079"/>
                </c:manualLayout>
              </c:layout>
              <c:tx>
                <c:rich>
                  <a:bodyPr/>
                  <a:lstStyle/>
                  <a:p>
                    <a:pPr>
                      <a:defRPr sz="2650" b="1" i="0" u="none" strike="noStrike">
                        <a:solidFill>
                          <a:srgbClr val="FFFFFF"/>
                        </a:solidFill>
                        <a:latin typeface="Helvetica"/>
                      </a:defRPr>
                    </a:pPr>
                    <a:r>
                      <a:rPr lang="en-US" b="1" dirty="0"/>
                      <a:t>comedy</a:t>
                    </a:r>
                    <a:r>
                      <a:rPr lang="en-US" b="1" baseline="0" dirty="0"/>
                      <a:t>
</a:t>
                    </a:r>
                    <a:r>
                      <a:rPr lang="en-US" b="1" baseline="0" dirty="0" smtClean="0"/>
                      <a:t>13%</a:t>
                    </a:r>
                    <a:endParaRPr lang="en-US" b="1" baseline="0" dirty="0"/>
                  </a:p>
                </c:rich>
              </c:tx>
              <c:numFmt formatCode="#,##0%" sourceLinked="0"/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ED19-2D4E-8ADE-83AA76B798B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0.19278876731787"/>
                  <c:y val="-0.0786353929825723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sz="2650" b="1" i="0" u="none" strike="noStrike">
                      <a:solidFill>
                        <a:srgbClr val="FFFFFF"/>
                      </a:solidFill>
                      <a:latin typeface="Helvetica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ED19-2D4E-8ADE-83AA76B798B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0.108443681616302"/>
                  <c:y val="-0.13624039016748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sz="2650" b="1" i="0" u="none" strike="noStrike">
                      <a:solidFill>
                        <a:srgbClr val="FFFFFF"/>
                      </a:solidFill>
                      <a:latin typeface="Helvetica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ED19-2D4E-8ADE-83AA76B798B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0.0418554560624323"/>
                  <c:y val="-0.131668564994075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sz="2650" b="1" i="0" u="none" strike="noStrike">
                      <a:solidFill>
                        <a:srgbClr val="FFFFFF"/>
                      </a:solidFill>
                      <a:latin typeface="Helvetica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ED19-2D4E-8ADE-83AA76B798B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.0450263239459498"/>
                  <c:y val="-0.129839834924712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sz="2650" b="1" i="0" u="none" strike="noStrike">
                      <a:solidFill>
                        <a:srgbClr val="FFFFFF"/>
                      </a:solidFill>
                      <a:latin typeface="Helvetica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ED19-2D4E-8ADE-83AA76B798B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650" b="1" i="0" u="none" strike="noStrike">
                    <a:solidFill>
                      <a:srgbClr val="FFFFFF"/>
                    </a:solidFill>
                    <a:latin typeface="Helvetica"/>
                  </a:defRPr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635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Sheet1!$B$1:$L$1</c:f>
              <c:strCache>
                <c:ptCount val="11"/>
                <c:pt idx="0">
                  <c:v>action</c:v>
                </c:pt>
                <c:pt idx="1">
                  <c:v>mistery</c:v>
                </c:pt>
                <c:pt idx="2">
                  <c:v>scientific</c:v>
                </c:pt>
                <c:pt idx="3">
                  <c:v>historic</c:v>
                </c:pt>
                <c:pt idx="4">
                  <c:v>poetry</c:v>
                </c:pt>
                <c:pt idx="5">
                  <c:v>love</c:v>
                </c:pt>
                <c:pt idx="6">
                  <c:v>comedy</c:v>
                </c:pt>
                <c:pt idx="7">
                  <c:v>non-fiction</c:v>
                </c:pt>
                <c:pt idx="8">
                  <c:v>comic/manga</c:v>
                </c:pt>
                <c:pt idx="9">
                  <c:v>self-help</c:v>
                </c:pt>
                <c:pt idx="10">
                  <c:v>classic literature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872.0</c:v>
                </c:pt>
                <c:pt idx="1">
                  <c:v>1039.0</c:v>
                </c:pt>
                <c:pt idx="2">
                  <c:v>441.0</c:v>
                </c:pt>
                <c:pt idx="3">
                  <c:v>428.0</c:v>
                </c:pt>
                <c:pt idx="4">
                  <c:v>269.0</c:v>
                </c:pt>
                <c:pt idx="5">
                  <c:v>883.0</c:v>
                </c:pt>
                <c:pt idx="6">
                  <c:v>746.0</c:v>
                </c:pt>
                <c:pt idx="7">
                  <c:v>239.0</c:v>
                </c:pt>
                <c:pt idx="8">
                  <c:v>415.0</c:v>
                </c:pt>
                <c:pt idx="9">
                  <c:v>206.0</c:v>
                </c:pt>
                <c:pt idx="10">
                  <c:v>307.0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ED19-2D4E-8ADE-83AA76B798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 w="12700" cap="flat">
          <a:noFill/>
          <a:miter lim="400000"/>
        </a:ln>
        <a:effectLst/>
      </c:spPr>
    </c:plotArea>
    <c:legend>
      <c:legendPos val="t"/>
      <c:layout>
        <c:manualLayout>
          <c:xMode val="edge"/>
          <c:yMode val="edge"/>
          <c:x val="0.0"/>
          <c:y val="0.0341797"/>
          <c:w val="1.0"/>
          <c:h val="0.0487735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2800" b="1" i="0" u="none" strike="noStrike">
              <a:solidFill>
                <a:srgbClr val="FFFFFF"/>
              </a:solidFill>
              <a:latin typeface="Helvetica"/>
            </a:defRPr>
          </a:pPr>
          <a:endParaRPr lang="it-IT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00588224750771102"/>
          <c:y val="0.234274274215322"/>
          <c:w val="0.395505"/>
          <c:h val="0.461293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Regione 1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hueOff val="321133"/>
                    <a:satOff val="-12043"/>
                    <a:lumOff val="-7113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50800" dist="25400" dir="5400000" algn="tl">
                <a:srgbClr val="000000">
                  <a:alpha val="50000"/>
                </a:srgbClr>
              </a:outerShdw>
            </a:effectLst>
          </c:spP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9A1-6E47-808B-ACF29C314B40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0">
                    <a:srgbClr val="1F8D0E"/>
                  </a:gs>
                  <a:gs pos="100000">
                    <a:srgbClr val="1A610F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>
                <a:outerShdw blurRad="50800" dist="25400" dir="5400000" algn="tl">
                  <a:srgbClr val="000000">
                    <a:alpha val="5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9A1-6E47-808B-ACF29C314B40}"/>
              </c:ext>
            </c:extLst>
          </c:dPt>
          <c:dPt>
            <c:idx val="2"/>
            <c:bubble3D val="0"/>
            <c:spPr>
              <a:gradFill flip="none" rotWithShape="1">
                <a:gsLst>
                  <a:gs pos="0">
                    <a:srgbClr val="0E979B"/>
                  </a:gs>
                  <a:gs pos="100000">
                    <a:srgbClr val="0F6366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>
                <a:outerShdw blurRad="50800" dist="25400" dir="5400000" algn="tl">
                  <a:srgbClr val="000000">
                    <a:alpha val="5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9A1-6E47-808B-ACF29C314B40}"/>
              </c:ext>
            </c:extLst>
          </c:dPt>
          <c:dPt>
            <c:idx val="3"/>
            <c:bubble3D val="0"/>
            <c:spPr>
              <a:gradFill flip="none" rotWithShape="1">
                <a:gsLst>
                  <a:gs pos="0">
                    <a:srgbClr val="4B2BAE"/>
                  </a:gs>
                  <a:gs pos="100000">
                    <a:srgbClr val="34226B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>
                <a:outerShdw blurRad="50800" dist="25400" dir="5400000" algn="tl">
                  <a:srgbClr val="000000">
                    <a:alpha val="5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9A1-6E47-808B-ACF29C314B40}"/>
              </c:ext>
            </c:extLst>
          </c:dPt>
          <c:dPt>
            <c:idx val="4"/>
            <c:bubble3D val="0"/>
            <c:spPr>
              <a:gradFill flip="none" rotWithShape="1">
                <a:gsLst>
                  <a:gs pos="0">
                    <a:srgbClr val="810E16"/>
                  </a:gs>
                  <a:gs pos="100000">
                    <a:srgbClr val="550F15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>
                <a:outerShdw blurRad="50800" dist="25400" dir="5400000" algn="tl">
                  <a:srgbClr val="000000">
                    <a:alpha val="5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9A1-6E47-808B-ACF29C314B40}"/>
              </c:ext>
            </c:extLst>
          </c:dPt>
          <c:dPt>
            <c:idx val="5"/>
            <c:bubble3D val="0"/>
            <c:spPr>
              <a:gradFill flip="none" rotWithShape="1">
                <a:gsLst>
                  <a:gs pos="0">
                    <a:srgbClr val="989B9A"/>
                  </a:gs>
                  <a:gs pos="100000">
                    <a:srgbClr val="686A69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>
                <a:outerShdw blurRad="50800" dist="25400" dir="5400000" algn="tl">
                  <a:srgbClr val="000000">
                    <a:alpha val="5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9A1-6E47-808B-ACF29C314B40}"/>
              </c:ext>
            </c:extLst>
          </c:dPt>
          <c:dPt>
            <c:idx val="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89A1-6E47-808B-ACF29C314B40}"/>
              </c:ext>
            </c:extLst>
          </c:dPt>
          <c:dPt>
            <c:idx val="7"/>
            <c:bubble3D val="0"/>
            <c:spPr>
              <a:gradFill flip="none" rotWithShape="1">
                <a:gsLst>
                  <a:gs pos="0">
                    <a:srgbClr val="1F8D0E"/>
                  </a:gs>
                  <a:gs pos="100000">
                    <a:srgbClr val="1A610F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>
                <a:outerShdw blurRad="50800" dist="25400" dir="5400000" algn="tl">
                  <a:srgbClr val="000000">
                    <a:alpha val="5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89A1-6E47-808B-ACF29C314B40}"/>
              </c:ext>
            </c:extLst>
          </c:dPt>
          <c:dPt>
            <c:idx val="8"/>
            <c:bubble3D val="0"/>
            <c:spPr>
              <a:gradFill flip="none" rotWithShape="1">
                <a:gsLst>
                  <a:gs pos="0">
                    <a:srgbClr val="0E979B"/>
                  </a:gs>
                  <a:gs pos="100000">
                    <a:srgbClr val="0F6366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>
                <a:outerShdw blurRad="50800" dist="25400" dir="5400000" algn="tl">
                  <a:srgbClr val="000000">
                    <a:alpha val="5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89A1-6E47-808B-ACF29C314B40}"/>
              </c:ext>
            </c:extLst>
          </c:dPt>
          <c:dPt>
            <c:idx val="9"/>
            <c:bubble3D val="0"/>
            <c:spPr>
              <a:gradFill flip="none" rotWithShape="1">
                <a:gsLst>
                  <a:gs pos="0">
                    <a:srgbClr val="4B2BAE"/>
                  </a:gs>
                  <a:gs pos="100000">
                    <a:srgbClr val="34226B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>
                <a:outerShdw blurRad="50800" dist="25400" dir="5400000" algn="tl">
                  <a:srgbClr val="000000">
                    <a:alpha val="5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89A1-6E47-808B-ACF29C314B40}"/>
              </c:ext>
            </c:extLst>
          </c:dPt>
          <c:dLbls>
            <c:dLbl>
              <c:idx val="0"/>
              <c:layout>
                <c:manualLayout>
                  <c:x val="-0.0196653251184163"/>
                  <c:y val="-0.151926993603118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sz="2000" b="0" i="0" u="none" strike="noStrike">
                      <a:solidFill>
                        <a:srgbClr val="FFFFFF"/>
                      </a:solidFill>
                      <a:latin typeface="Helvetica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02207146714738"/>
                  <c:y val="0.0280480490318178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sz="2000" b="0" i="0" u="none" strike="noStrike">
                      <a:solidFill>
                        <a:srgbClr val="FFFFFF"/>
                      </a:solidFill>
                      <a:latin typeface="Helvetica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10908864974722"/>
                  <c:y val="0.0373973987090904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sz="2000" b="0" i="0" u="none" strike="noStrike">
                      <a:solidFill>
                        <a:srgbClr val="FFFFFF"/>
                      </a:solidFill>
                      <a:latin typeface="Helvetica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61292717912372"/>
                  <c:y val="-0.00233733741931821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sz="2000" b="0" i="0" u="none" strike="noStrike">
                      <a:solidFill>
                        <a:srgbClr val="FFFFFF"/>
                      </a:solidFill>
                      <a:latin typeface="Helvetica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0497147771327766"/>
                  <c:y val="-0.0397347361284085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sz="2000" b="0" i="0" u="none" strike="noStrike">
                      <a:solidFill>
                        <a:srgbClr val="FFFFFF"/>
                      </a:solidFill>
                      <a:latin typeface="Helvetica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029373875210485"/>
                  <c:y val="-0.077911247310605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sz="2000" b="0" i="0" u="none" strike="noStrike">
                      <a:solidFill>
                        <a:srgbClr val="FFFFFF"/>
                      </a:solidFill>
                      <a:latin typeface="Helvetica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0386402759904746"/>
                  <c:y val="-0.0568752105367416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sz="2000" b="0" i="0" u="none" strike="noStrike">
                      <a:solidFill>
                        <a:srgbClr val="FFFFFF"/>
                      </a:solidFill>
                      <a:latin typeface="Helvetica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109537765106783"/>
                  <c:y val="-0.0615498853753779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sz="2000" b="0" i="0" u="none" strike="noStrike">
                      <a:solidFill>
                        <a:srgbClr val="FFFFFF"/>
                      </a:solidFill>
                      <a:latin typeface="Helvetica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0.00608862837313542"/>
                  <c:y val="-0.0888188832815285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sz="2000" b="0" i="0" u="none" strike="noStrike">
                      <a:solidFill>
                        <a:srgbClr val="FFFFFF"/>
                      </a:solidFill>
                      <a:latin typeface="Helvetica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.0292003297666305"/>
                  <c:y val="-0.0638872841421349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sz="2000" b="0" i="0" u="none" strike="noStrike">
                      <a:solidFill>
                        <a:srgbClr val="FFFFFF"/>
                      </a:solidFill>
                      <a:latin typeface="Helvetica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0" i="0" u="none" strike="noStrike">
                    <a:solidFill>
                      <a:srgbClr val="FFFFFF"/>
                    </a:solidFill>
                    <a:latin typeface="Helvetica"/>
                  </a:defRPr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635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Sheet1!$B$1:$K$1</c:f>
              <c:strCache>
                <c:ptCount val="10"/>
                <c:pt idx="0">
                  <c:v>AGE 10-11</c:v>
                </c:pt>
                <c:pt idx="1">
                  <c:v>AGE 12-14</c:v>
                </c:pt>
                <c:pt idx="2">
                  <c:v>AGE 15-16</c:v>
                </c:pt>
                <c:pt idx="3">
                  <c:v>AGE 17-18</c:v>
                </c:pt>
                <c:pt idx="4">
                  <c:v>AGE 19-24</c:v>
                </c:pt>
                <c:pt idx="5">
                  <c:v>AGE 25-34</c:v>
                </c:pt>
                <c:pt idx="6">
                  <c:v>AGE 35-44</c:v>
                </c:pt>
                <c:pt idx="7">
                  <c:v>AGE 45-54</c:v>
                </c:pt>
                <c:pt idx="8">
                  <c:v>AGE 55-64</c:v>
                </c:pt>
                <c:pt idx="9">
                  <c:v>AGE &gt;65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0">
                  <c:v>31.0</c:v>
                </c:pt>
                <c:pt idx="1">
                  <c:v>494.0</c:v>
                </c:pt>
                <c:pt idx="2">
                  <c:v>628.0</c:v>
                </c:pt>
                <c:pt idx="3">
                  <c:v>538.0</c:v>
                </c:pt>
                <c:pt idx="4">
                  <c:v>56.0</c:v>
                </c:pt>
                <c:pt idx="5">
                  <c:v>17.0</c:v>
                </c:pt>
                <c:pt idx="6">
                  <c:v>54.0</c:v>
                </c:pt>
                <c:pt idx="7">
                  <c:v>65.0</c:v>
                </c:pt>
                <c:pt idx="8">
                  <c:v>23.0</c:v>
                </c:pt>
                <c:pt idx="9">
                  <c:v>6.0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89A1-6E47-808B-ACF29C314B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626596450187763"/>
          <c:y val="0.0"/>
          <c:w val="0.373403549812237"/>
          <c:h val="0.124726152701505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3200" b="0" i="0" u="none" strike="noStrike">
              <a:solidFill>
                <a:srgbClr val="FFFFFF"/>
              </a:solidFill>
              <a:latin typeface="Helvetica"/>
            </a:defRPr>
          </a:pPr>
          <a:endParaRPr lang="it-IT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276451"/>
          <c:y val="0.190692"/>
          <c:w val="0.447099"/>
          <c:h val="0.606115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Gender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hueOff val="321133"/>
                    <a:satOff val="-12043"/>
                    <a:lumOff val="-7113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50800" dist="25400" dir="5400000" algn="tl">
                <a:srgbClr val="000000">
                  <a:alpha val="50000"/>
                </a:srgbClr>
              </a:outerShdw>
            </a:effectLst>
          </c:spP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C2D4-8342-9BB4-EF719D6B7583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0">
                    <a:srgbClr val="1F8D0E"/>
                  </a:gs>
                  <a:gs pos="100000">
                    <a:srgbClr val="1A610F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>
                <a:outerShdw blurRad="50800" dist="25400" dir="5400000" algn="tl">
                  <a:srgbClr val="000000">
                    <a:alpha val="5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2D4-8342-9BB4-EF719D6B7583}"/>
              </c:ext>
            </c:extLst>
          </c:dPt>
          <c:dLbls>
            <c:dLbl>
              <c:idx val="0"/>
              <c:layout>
                <c:manualLayout>
                  <c:x val="0.14061433447099"/>
                  <c:y val="-0.0292779668166187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sz="5000" b="1" i="0" u="none" strike="noStrike">
                      <a:solidFill>
                        <a:srgbClr val="FFFFFF"/>
                      </a:solidFill>
                      <a:latin typeface="Helvetica Light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2D4-8342-9BB4-EF719D6B758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5358361774744"/>
                  <c:y val="-0.00755560433977255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sz="5000" b="1" i="0" u="none" strike="noStrike">
                      <a:solidFill>
                        <a:srgbClr val="FFFFFF"/>
                      </a:solidFill>
                      <a:latin typeface="Helvetica Light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2D4-8342-9BB4-EF719D6B758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5000" b="1" i="0" u="none" strike="noStrike">
                    <a:solidFill>
                      <a:srgbClr val="FFFFFF"/>
                    </a:solidFill>
                    <a:latin typeface="Helvetica Light"/>
                  </a:defRPr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635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Sheet1!$B$1:$C$1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1158.0</c:v>
                </c:pt>
                <c:pt idx="1">
                  <c:v>754.0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2D4-8342-9BB4-EF719D6B75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 w="12700" cap="flat">
          <a:noFill/>
          <a:miter lim="400000"/>
        </a:ln>
        <a:effectLst/>
      </c:spPr>
    </c:plotArea>
    <c:legend>
      <c:legendPos val="t"/>
      <c:layout>
        <c:manualLayout>
          <c:xMode val="edge"/>
          <c:yMode val="edge"/>
          <c:x val="0.0"/>
          <c:y val="0.0546915"/>
          <c:w val="1.0"/>
          <c:h val="0.0684447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3800" b="0" i="0" u="none" strike="noStrike">
              <a:solidFill>
                <a:srgbClr val="FFFFFF"/>
              </a:solidFill>
              <a:latin typeface="Helvetica"/>
            </a:defRPr>
          </a:pPr>
          <a:endParaRPr lang="it-IT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283219"/>
          <c:y val="0.244798"/>
          <c:w val="0.414594"/>
          <c:h val="0.497903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Regione 1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hueOff val="321133"/>
                    <a:satOff val="-12043"/>
                    <a:lumOff val="-7113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50800" dist="25400" dir="5400000" algn="tl">
                <a:srgbClr val="000000">
                  <a:alpha val="50000"/>
                </a:srgbClr>
              </a:outerShdw>
            </a:effectLst>
          </c:spP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044D-1D44-BCD7-78582EBACAF3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0">
                    <a:srgbClr val="1F8D0E"/>
                  </a:gs>
                  <a:gs pos="100000">
                    <a:srgbClr val="1A610F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>
                <a:outerShdw blurRad="50800" dist="25400" dir="5400000" algn="tl">
                  <a:srgbClr val="000000">
                    <a:alpha val="5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44D-1D44-BCD7-78582EBACAF3}"/>
              </c:ext>
            </c:extLst>
          </c:dPt>
          <c:dPt>
            <c:idx val="2"/>
            <c:bubble3D val="0"/>
            <c:spPr>
              <a:gradFill flip="none" rotWithShape="1">
                <a:gsLst>
                  <a:gs pos="0">
                    <a:srgbClr val="0E979B"/>
                  </a:gs>
                  <a:gs pos="100000">
                    <a:srgbClr val="0F6366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>
                <a:outerShdw blurRad="50800" dist="25400" dir="5400000" algn="tl">
                  <a:srgbClr val="000000">
                    <a:alpha val="5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44D-1D44-BCD7-78582EBACAF3}"/>
              </c:ext>
            </c:extLst>
          </c:dPt>
          <c:dPt>
            <c:idx val="3"/>
            <c:bubble3D val="0"/>
            <c:spPr>
              <a:gradFill flip="none" rotWithShape="1">
                <a:gsLst>
                  <a:gs pos="0">
                    <a:srgbClr val="4B2BAE"/>
                  </a:gs>
                  <a:gs pos="100000">
                    <a:srgbClr val="34226B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>
                <a:outerShdw blurRad="50800" dist="25400" dir="5400000" algn="tl">
                  <a:srgbClr val="000000">
                    <a:alpha val="5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44D-1D44-BCD7-78582EBACAF3}"/>
              </c:ext>
            </c:extLst>
          </c:dPt>
          <c:dPt>
            <c:idx val="4"/>
            <c:bubble3D val="0"/>
            <c:spPr>
              <a:gradFill flip="none" rotWithShape="1">
                <a:gsLst>
                  <a:gs pos="0">
                    <a:srgbClr val="810E16"/>
                  </a:gs>
                  <a:gs pos="100000">
                    <a:srgbClr val="550F15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>
                <a:outerShdw blurRad="50800" dist="25400" dir="5400000" algn="tl">
                  <a:srgbClr val="000000">
                    <a:alpha val="5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44D-1D44-BCD7-78582EBACAF3}"/>
              </c:ext>
            </c:extLst>
          </c:dPt>
          <c:dPt>
            <c:idx val="5"/>
            <c:bubble3D val="0"/>
            <c:spPr>
              <a:gradFill flip="none" rotWithShape="1">
                <a:gsLst>
                  <a:gs pos="0">
                    <a:srgbClr val="989B9A"/>
                  </a:gs>
                  <a:gs pos="100000">
                    <a:srgbClr val="686A69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>
                <a:outerShdw blurRad="50800" dist="25400" dir="5400000" algn="tl">
                  <a:srgbClr val="000000">
                    <a:alpha val="5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44D-1D44-BCD7-78582EBACAF3}"/>
              </c:ext>
            </c:extLst>
          </c:dPt>
          <c:dLbls>
            <c:dLbl>
              <c:idx val="0"/>
              <c:layout>
                <c:manualLayout>
                  <c:x val="0.0651396668102655"/>
                  <c:y val="0.00605229841095595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sz="3200" b="1" i="0" u="none" strike="noStrike">
                      <a:solidFill>
                        <a:srgbClr val="FFFFFF"/>
                      </a:solidFill>
                      <a:latin typeface="Helvetica Light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44D-1D44-BCD7-78582EBACAF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29050283303356"/>
                  <c:y val="-0.0711145063287325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sz="3200" b="1" i="0" u="none" strike="noStrike">
                      <a:solidFill>
                        <a:srgbClr val="FFFFFF"/>
                      </a:solidFill>
                      <a:latin typeface="Helvetica Light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44D-1D44-BCD7-78582EBACAF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0952513995810487"/>
                  <c:y val="-0.00680883571232544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sz="3200" b="1" i="0" u="none" strike="noStrike">
                      <a:solidFill>
                        <a:srgbClr val="FFFFFF"/>
                      </a:solidFill>
                      <a:latin typeface="Helvetica Light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44D-1D44-BCD7-78582EBACAF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0669832422860278"/>
                  <c:y val="-0.0680883571232544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sz="3200" b="1" i="0" u="none" strike="noStrike">
                      <a:solidFill>
                        <a:srgbClr val="FFFFFF"/>
                      </a:solidFill>
                      <a:latin typeface="Helvetica Light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44D-1D44-BCD7-78582EBACAF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0331843585637202"/>
                  <c:y val="-0.0673318198218849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sz="3200" b="1" i="0" u="none" strike="noStrike">
                      <a:solidFill>
                        <a:srgbClr val="FFFFFF"/>
                      </a:solidFill>
                      <a:latin typeface="Helvetica Light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044D-1D44-BCD7-78582EBACAF3}"/>
                </c:ext>
                <c:ext xmlns:c15="http://schemas.microsoft.com/office/drawing/2012/chart" uri="{CE6537A1-D6FC-4f65-9D91-7224C49458BB}">
                  <c15:layout>
                    <c:manualLayout>
                      <c:w val="0.0717212312587367"/>
                      <c:h val="0.0419121664958699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0.0841899467264752"/>
                  <c:y val="-0.0748971928355799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sz="3200" b="1" i="0" u="none" strike="noStrike">
                      <a:solidFill>
                        <a:srgbClr val="FFFFFF"/>
                      </a:solidFill>
                      <a:latin typeface="Helvetica Light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044D-1D44-BCD7-78582EBACAF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 b="1" i="0" u="none" strike="noStrike">
                    <a:solidFill>
                      <a:srgbClr val="FFFFFF"/>
                    </a:solidFill>
                    <a:latin typeface="Helvetica Light"/>
                  </a:defRPr>
                </a:pPr>
                <a:endParaRPr lang="it-IT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635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Primary</c:v>
                </c:pt>
                <c:pt idx="1">
                  <c:v>Secondary/Vocational Training</c:v>
                </c:pt>
                <c:pt idx="2">
                  <c:v>University Degree</c:v>
                </c:pt>
                <c:pt idx="3">
                  <c:v>Postgraduate/Master's Degree</c:v>
                </c:pt>
                <c:pt idx="4">
                  <c:v>None</c:v>
                </c:pt>
                <c:pt idx="5">
                  <c:v>No Dates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707.0</c:v>
                </c:pt>
                <c:pt idx="1">
                  <c:v>1001.0</c:v>
                </c:pt>
                <c:pt idx="2">
                  <c:v>89.0</c:v>
                </c:pt>
                <c:pt idx="3">
                  <c:v>52.0</c:v>
                </c:pt>
                <c:pt idx="4">
                  <c:v>24.0</c:v>
                </c:pt>
                <c:pt idx="5">
                  <c:v>63.0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044D-1D44-BCD7-78582EBACA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legend>
      <c:legendPos val="t"/>
      <c:layout>
        <c:manualLayout>
          <c:xMode val="edge"/>
          <c:yMode val="edge"/>
          <c:x val="0.0"/>
          <c:y val="0.0499047"/>
          <c:w val="1.0"/>
          <c:h val="0.0439134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3200" b="1" i="0" u="none" strike="noStrike">
              <a:solidFill>
                <a:srgbClr val="FFFFFF"/>
              </a:solidFill>
              <a:latin typeface="Helvetica Light"/>
            </a:defRPr>
          </a:pPr>
          <a:endParaRPr lang="it-IT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276451"/>
          <c:y val="0.211367"/>
          <c:w val="0.447099"/>
          <c:h val="0.580047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Regione 1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hueOff val="321133"/>
                    <a:satOff val="-12043"/>
                    <a:lumOff val="-7113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50800" dist="25400" dir="5400000" algn="tl">
                <a:srgbClr val="000000">
                  <a:alpha val="50000"/>
                </a:srgbClr>
              </a:outerShdw>
            </a:effectLst>
          </c:spP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721F-E64D-8C93-7BCD9A9F964C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0">
                    <a:srgbClr val="1F8D0E"/>
                  </a:gs>
                  <a:gs pos="100000">
                    <a:srgbClr val="1A610F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>
                <a:outerShdw blurRad="50800" dist="25400" dir="5400000" algn="tl">
                  <a:srgbClr val="000000">
                    <a:alpha val="5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21F-E64D-8C93-7BCD9A9F964C}"/>
              </c:ext>
            </c:extLst>
          </c:dPt>
          <c:dPt>
            <c:idx val="2"/>
            <c:bubble3D val="0"/>
            <c:spPr>
              <a:gradFill flip="none" rotWithShape="1">
                <a:gsLst>
                  <a:gs pos="0">
                    <a:srgbClr val="0E979B"/>
                  </a:gs>
                  <a:gs pos="100000">
                    <a:srgbClr val="0F6366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>
                <a:outerShdw blurRad="50800" dist="25400" dir="5400000" algn="tl">
                  <a:srgbClr val="000000">
                    <a:alpha val="5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21F-E64D-8C93-7BCD9A9F964C}"/>
              </c:ext>
            </c:extLst>
          </c:dPt>
          <c:dPt>
            <c:idx val="3"/>
            <c:bubble3D val="0"/>
            <c:spPr>
              <a:gradFill flip="none" rotWithShape="1">
                <a:gsLst>
                  <a:gs pos="0">
                    <a:srgbClr val="4B2BAE"/>
                  </a:gs>
                  <a:gs pos="100000">
                    <a:srgbClr val="34226B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>
                <a:outerShdw blurRad="50800" dist="25400" dir="5400000" algn="tl">
                  <a:srgbClr val="000000">
                    <a:alpha val="5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21F-E64D-8C93-7BCD9A9F964C}"/>
              </c:ext>
            </c:extLst>
          </c:dPt>
          <c:dPt>
            <c:idx val="4"/>
            <c:bubble3D val="0"/>
            <c:spPr>
              <a:gradFill flip="none" rotWithShape="1">
                <a:gsLst>
                  <a:gs pos="0">
                    <a:srgbClr val="810E16"/>
                  </a:gs>
                  <a:gs pos="100000">
                    <a:srgbClr val="550F15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>
                <a:outerShdw blurRad="50800" dist="25400" dir="5400000" algn="tl">
                  <a:srgbClr val="000000">
                    <a:alpha val="5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21F-E64D-8C93-7BCD9A9F964C}"/>
              </c:ext>
            </c:extLst>
          </c:dPt>
          <c:dLbls>
            <c:dLbl>
              <c:idx val="0"/>
              <c:layout>
                <c:manualLayout>
                  <c:x val="-0.0170648464163823"/>
                  <c:y val="-0.0660396167892922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sz="3200" b="1" i="0" u="none" strike="noStrike">
                      <a:solidFill>
                        <a:srgbClr val="FFFFFF"/>
                      </a:solidFill>
                      <a:latin typeface="Helvetica Light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21F-E64D-8C93-7BCD9A9F964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901023890784983"/>
                  <c:y val="-0.0425186573848868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sz="3200" b="1" i="0" u="none" strike="noStrike">
                      <a:solidFill>
                        <a:srgbClr val="FFFFFF"/>
                      </a:solidFill>
                      <a:latin typeface="Helvetica Light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21F-E64D-8C93-7BCD9A9F964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901023890784982"/>
                  <c:y val="-0.00361860913913936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sz="3200" b="1" i="0" u="none" strike="noStrike">
                      <a:solidFill>
                        <a:srgbClr val="FFFFFF"/>
                      </a:solidFill>
                      <a:latin typeface="Helvetica Light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21F-E64D-8C93-7BCD9A9F964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11262798634812"/>
                  <c:y val="-0.0325674822522537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sz="3200" b="1" i="0" u="none" strike="noStrike">
                      <a:solidFill>
                        <a:srgbClr val="FFFFFF"/>
                      </a:solidFill>
                      <a:latin typeface="Helvetica Light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21F-E64D-8C93-7BCD9A9F964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16040955631399"/>
                  <c:y val="-0.0470419188088109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sz="3200" b="1" i="0" u="none" strike="noStrike">
                      <a:solidFill>
                        <a:srgbClr val="FFFFFF"/>
                      </a:solidFill>
                      <a:latin typeface="Helvetica Light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721F-E64D-8C93-7BCD9A9F964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 b="1" i="0" u="none" strike="noStrike">
                    <a:solidFill>
                      <a:srgbClr val="FFFFFF"/>
                    </a:solidFill>
                    <a:latin typeface="Helvetica Light"/>
                  </a:defRPr>
                </a:pPr>
                <a:endParaRPr lang="it-IT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635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Sheet1!$B$1:$F$1</c:f>
              <c:strCache>
                <c:ptCount val="5"/>
                <c:pt idx="0">
                  <c:v>&lt;50</c:v>
                </c:pt>
                <c:pt idx="1">
                  <c:v>51-150</c:v>
                </c:pt>
                <c:pt idx="2">
                  <c:v>151-500</c:v>
                </c:pt>
                <c:pt idx="3">
                  <c:v>&gt;500</c:v>
                </c:pt>
                <c:pt idx="4">
                  <c:v>not secure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37.0</c:v>
                </c:pt>
                <c:pt idx="1">
                  <c:v>33.0</c:v>
                </c:pt>
                <c:pt idx="2">
                  <c:v>724.0</c:v>
                </c:pt>
                <c:pt idx="3">
                  <c:v>943.0</c:v>
                </c:pt>
                <c:pt idx="4">
                  <c:v>175.0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721F-E64D-8C93-7BCD9A9F96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legend>
      <c:legendPos val="t"/>
      <c:layout>
        <c:manualLayout>
          <c:xMode val="edge"/>
          <c:yMode val="edge"/>
          <c:x val="0.0"/>
          <c:y val="0.0"/>
          <c:w val="1.0"/>
          <c:h val="0.0521396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3200" b="1" i="0" u="none" strike="noStrike">
              <a:solidFill>
                <a:srgbClr val="FFFFFF"/>
              </a:solidFill>
              <a:latin typeface="Helvetica Light"/>
            </a:defRPr>
          </a:pPr>
          <a:endParaRPr lang="it-IT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258435"/>
          <c:y val="0.243114"/>
          <c:w val="0.417849"/>
          <c:h val="0.501272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Regione 1</c:v>
                </c:pt>
              </c:strCache>
            </c:strRef>
          </c:tx>
          <c:spPr>
            <a:blipFill rotWithShape="1">
              <a:blip xmlns:r="http://schemas.openxmlformats.org/officeDocument/2006/relationships" r:embed="rId1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>
              <a:outerShdw blurRad="50800" dist="25400" dir="5400000" algn="tl">
                <a:srgbClr val="000000">
                  <a:alpha val="50000"/>
                </a:srgbClr>
              </a:outerShdw>
            </a:effectLst>
          </c:spP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2667-9C48-95F5-2CE0C7C194CA}"/>
              </c:ext>
            </c:extLst>
          </c:dPt>
          <c:dPt>
            <c:idx val="1"/>
            <c:bubble3D val="0"/>
            <c:spPr>
              <a:blipFill rotWithShape="1">
                <a:blip xmlns:r="http://schemas.openxmlformats.org/officeDocument/2006/relationships" r:embed="rId2"/>
                <a:srcRect/>
                <a:stretch>
                  <a:fillRect/>
                </a:stretch>
              </a:blipFill>
              <a:ln w="12700" cap="flat">
                <a:noFill/>
                <a:miter lim="400000"/>
              </a:ln>
              <a:effectLst>
                <a:outerShdw blurRad="50800" dist="25400" dir="5400000" algn="tl">
                  <a:srgbClr val="000000">
                    <a:alpha val="5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667-9C48-95F5-2CE0C7C194CA}"/>
              </c:ext>
            </c:extLst>
          </c:dPt>
          <c:dPt>
            <c:idx val="2"/>
            <c:bubble3D val="0"/>
            <c:spPr>
              <a:blipFill rotWithShape="1">
                <a:blip xmlns:r="http://schemas.openxmlformats.org/officeDocument/2006/relationships" r:embed="rId3"/>
                <a:srcRect/>
                <a:stretch>
                  <a:fillRect/>
                </a:stretch>
              </a:blipFill>
              <a:ln w="12700" cap="flat">
                <a:noFill/>
                <a:miter lim="400000"/>
              </a:ln>
              <a:effectLst>
                <a:outerShdw blurRad="50800" dist="25400" dir="5400000" algn="tl">
                  <a:srgbClr val="000000">
                    <a:alpha val="5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667-9C48-95F5-2CE0C7C194CA}"/>
              </c:ext>
            </c:extLst>
          </c:dPt>
          <c:dPt>
            <c:idx val="3"/>
            <c:bubble3D val="0"/>
            <c:spPr>
              <a:blipFill rotWithShape="1">
                <a:blip xmlns:r="http://schemas.openxmlformats.org/officeDocument/2006/relationships" r:embed="rId4"/>
                <a:srcRect/>
                <a:stretch>
                  <a:fillRect/>
                </a:stretch>
              </a:blipFill>
              <a:ln w="12700" cap="flat">
                <a:noFill/>
                <a:miter lim="400000"/>
              </a:ln>
              <a:effectLst>
                <a:outerShdw blurRad="50800" dist="25400" dir="5400000" algn="tl">
                  <a:srgbClr val="000000">
                    <a:alpha val="5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667-9C48-95F5-2CE0C7C194CA}"/>
              </c:ext>
            </c:extLst>
          </c:dPt>
          <c:dPt>
            <c:idx val="4"/>
            <c:bubble3D val="0"/>
            <c:spPr>
              <a:blipFill rotWithShape="1">
                <a:blip xmlns:r="http://schemas.openxmlformats.org/officeDocument/2006/relationships" r:embed="rId5"/>
                <a:srcRect/>
                <a:stretch>
                  <a:fillRect/>
                </a:stretch>
              </a:blipFill>
              <a:ln w="12700" cap="flat">
                <a:noFill/>
                <a:miter lim="400000"/>
              </a:ln>
              <a:effectLst>
                <a:outerShdw blurRad="50800" dist="25400" dir="5400000" algn="tl">
                  <a:srgbClr val="000000">
                    <a:alpha val="5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667-9C48-95F5-2CE0C7C194CA}"/>
              </c:ext>
            </c:extLst>
          </c:dPt>
          <c:dPt>
            <c:idx val="5"/>
            <c:bubble3D val="0"/>
            <c:spPr>
              <a:blipFill rotWithShape="1">
                <a:blip xmlns:r="http://schemas.openxmlformats.org/officeDocument/2006/relationships" r:embed="rId6"/>
                <a:srcRect/>
                <a:stretch>
                  <a:fillRect/>
                </a:stretch>
              </a:blipFill>
              <a:ln w="12700" cap="flat">
                <a:noFill/>
                <a:miter lim="400000"/>
              </a:ln>
              <a:effectLst>
                <a:outerShdw blurRad="50800" dist="25400" dir="5400000" algn="tl">
                  <a:srgbClr val="000000">
                    <a:alpha val="5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667-9C48-95F5-2CE0C7C194CA}"/>
              </c:ext>
            </c:extLst>
          </c:dPt>
          <c:dLbls>
            <c:dLbl>
              <c:idx val="0"/>
              <c:layout>
                <c:manualLayout>
                  <c:x val="-0.00956906746951059"/>
                  <c:y val="-0.0831447413946551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sz="2640" b="1" i="0" u="none" strike="noStrike">
                      <a:solidFill>
                        <a:srgbClr val="FFFFFF"/>
                      </a:solidFill>
                      <a:latin typeface="Arial"/>
                      <a:cs typeface="Arial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667-9C48-95F5-2CE0C7C194C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318968915650353"/>
                  <c:y val="-0.0737321291612979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sz="2640" b="1" i="0" u="none" strike="noStrike">
                      <a:solidFill>
                        <a:srgbClr val="FFFFFF"/>
                      </a:solidFill>
                      <a:latin typeface="Arial"/>
                      <a:cs typeface="Arial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667-9C48-95F5-2CE0C7C194C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637937831300706"/>
                  <c:y val="-0.0564756734001431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sz="2640" b="1" i="0" u="none" strike="noStrike">
                      <a:solidFill>
                        <a:srgbClr val="FFFFFF"/>
                      </a:solidFill>
                      <a:latin typeface="Arial"/>
                      <a:cs typeface="Arial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667-9C48-95F5-2CE0C7C194C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12914996140225"/>
                  <c:y val="-0.0203939931722738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sz="2640" b="1" i="0" u="none" strike="noStrike">
                      <a:solidFill>
                        <a:srgbClr val="FFFFFF"/>
                      </a:solidFill>
                      <a:latin typeface="Arial"/>
                      <a:cs typeface="Arial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667-9C48-95F5-2CE0C7C194C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23759989503662"/>
                  <c:y val="-0.0305909897584108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sz="2640" b="1" i="0" u="none" strike="noStrike">
                      <a:solidFill>
                        <a:srgbClr val="FFFFFF"/>
                      </a:solidFill>
                      <a:latin typeface="Arial"/>
                      <a:cs typeface="Arial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2667-9C48-95F5-2CE0C7C194C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0599661561422664"/>
                  <c:y val="-0.0603975951640419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sz="2640" b="1" i="0" u="none" strike="noStrike">
                      <a:solidFill>
                        <a:srgbClr val="FFFFFF"/>
                      </a:solidFill>
                      <a:latin typeface="Arial"/>
                      <a:cs typeface="Arial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2667-9C48-95F5-2CE0C7C194C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640" b="1" i="0" u="none" strike="noStrike">
                    <a:solidFill>
                      <a:srgbClr val="FFFFFF"/>
                    </a:solidFill>
                    <a:latin typeface="Arial"/>
                    <a:cs typeface="Arial"/>
                  </a:defRPr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635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&lt;100</c:v>
                </c:pt>
                <c:pt idx="1">
                  <c:v>101-1000</c:v>
                </c:pt>
                <c:pt idx="2">
                  <c:v>1001-5000</c:v>
                </c:pt>
                <c:pt idx="3">
                  <c:v>5000-20000</c:v>
                </c:pt>
                <c:pt idx="4">
                  <c:v>20.000-100.000</c:v>
                </c:pt>
                <c:pt idx="5">
                  <c:v>&gt;100000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30.0</c:v>
                </c:pt>
                <c:pt idx="1">
                  <c:v>67.0</c:v>
                </c:pt>
                <c:pt idx="2">
                  <c:v>153.0</c:v>
                </c:pt>
                <c:pt idx="3">
                  <c:v>808.0</c:v>
                </c:pt>
                <c:pt idx="4">
                  <c:v>634.0</c:v>
                </c:pt>
                <c:pt idx="5">
                  <c:v>220.0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2667-9C48-95F5-2CE0C7C194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 w="12700" cap="flat">
          <a:noFill/>
          <a:miter lim="400000"/>
        </a:ln>
        <a:effectLst/>
      </c:spPr>
    </c:plotArea>
    <c:legend>
      <c:legendPos val="t"/>
      <c:layout>
        <c:manualLayout>
          <c:xMode val="edge"/>
          <c:yMode val="edge"/>
          <c:x val="0.0"/>
          <c:y val="0.074784"/>
          <c:w val="1.0"/>
          <c:h val="0.0485315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3200" b="1" i="0" u="none" strike="noStrike">
              <a:solidFill>
                <a:srgbClr val="FFFFFF"/>
              </a:solidFill>
              <a:latin typeface="Helvetica Light"/>
            </a:defRPr>
          </a:pPr>
          <a:endParaRPr lang="it-IT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7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314801"/>
          <c:y val="0.314801"/>
          <c:w val="0.370399"/>
          <c:h val="0.357899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Regione 1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hueOff val="321133"/>
                    <a:satOff val="-12043"/>
                    <a:lumOff val="-7113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50800" dist="25400" dir="5400000" algn="tl">
                <a:srgbClr val="000000">
                  <a:alpha val="50000"/>
                </a:srgbClr>
              </a:outerShdw>
            </a:effectLst>
          </c:spP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BE1F-7141-AB23-F7AB42704058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0">
                    <a:srgbClr val="1F8D0E"/>
                  </a:gs>
                  <a:gs pos="100000">
                    <a:srgbClr val="1A610F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>
                <a:outerShdw blurRad="50800" dist="25400" dir="5400000" algn="tl">
                  <a:srgbClr val="000000">
                    <a:alpha val="5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E1F-7141-AB23-F7AB42704058}"/>
              </c:ext>
            </c:extLst>
          </c:dPt>
          <c:dPt>
            <c:idx val="2"/>
            <c:bubble3D val="0"/>
            <c:spPr>
              <a:gradFill flip="none" rotWithShape="1">
                <a:gsLst>
                  <a:gs pos="0">
                    <a:srgbClr val="0E979B"/>
                  </a:gs>
                  <a:gs pos="100000">
                    <a:srgbClr val="0F6366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>
                <a:outerShdw blurRad="50800" dist="25400" dir="5400000" algn="tl">
                  <a:srgbClr val="000000">
                    <a:alpha val="5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E1F-7141-AB23-F7AB42704058}"/>
              </c:ext>
            </c:extLst>
          </c:dPt>
          <c:dPt>
            <c:idx val="3"/>
            <c:bubble3D val="0"/>
            <c:spPr>
              <a:gradFill flip="none" rotWithShape="1">
                <a:gsLst>
                  <a:gs pos="0">
                    <a:srgbClr val="4B2BAE"/>
                  </a:gs>
                  <a:gs pos="100000">
                    <a:srgbClr val="34226B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>
                <a:outerShdw blurRad="50800" dist="25400" dir="5400000" algn="tl">
                  <a:srgbClr val="000000">
                    <a:alpha val="5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E1F-7141-AB23-F7AB42704058}"/>
              </c:ext>
            </c:extLst>
          </c:dPt>
          <c:dPt>
            <c:idx val="4"/>
            <c:bubble3D val="0"/>
            <c:spPr>
              <a:gradFill flip="none" rotWithShape="1">
                <a:gsLst>
                  <a:gs pos="0">
                    <a:srgbClr val="810E16"/>
                  </a:gs>
                  <a:gs pos="100000">
                    <a:srgbClr val="550F15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>
                <a:outerShdw blurRad="50800" dist="25400" dir="5400000" algn="tl">
                  <a:srgbClr val="000000">
                    <a:alpha val="5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E1F-7141-AB23-F7AB42704058}"/>
              </c:ext>
            </c:extLst>
          </c:dPt>
          <c:dPt>
            <c:idx val="5"/>
            <c:bubble3D val="0"/>
            <c:spPr>
              <a:gradFill flip="none" rotWithShape="1">
                <a:gsLst>
                  <a:gs pos="0">
                    <a:srgbClr val="989B9A"/>
                  </a:gs>
                  <a:gs pos="100000">
                    <a:srgbClr val="686A69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>
                <a:outerShdw blurRad="50800" dist="25400" dir="5400000" algn="tl">
                  <a:srgbClr val="000000">
                    <a:alpha val="5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E1F-7141-AB23-F7AB42704058}"/>
              </c:ext>
            </c:extLst>
          </c:dPt>
          <c:dPt>
            <c:idx val="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BE1F-7141-AB23-F7AB42704058}"/>
              </c:ext>
            </c:extLst>
          </c:dPt>
          <c:dPt>
            <c:idx val="7"/>
            <c:bubble3D val="0"/>
            <c:spPr>
              <a:gradFill flip="none" rotWithShape="1">
                <a:gsLst>
                  <a:gs pos="0">
                    <a:srgbClr val="1F8D0E"/>
                  </a:gs>
                  <a:gs pos="100000">
                    <a:srgbClr val="1A610F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>
                <a:outerShdw blurRad="50800" dist="25400" dir="5400000" algn="tl">
                  <a:srgbClr val="000000">
                    <a:alpha val="5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BE1F-7141-AB23-F7AB42704058}"/>
              </c:ext>
            </c:extLst>
          </c:dPt>
          <c:dPt>
            <c:idx val="8"/>
            <c:bubble3D val="0"/>
            <c:spPr>
              <a:gradFill flip="none" rotWithShape="1">
                <a:gsLst>
                  <a:gs pos="0">
                    <a:srgbClr val="0E979B"/>
                  </a:gs>
                  <a:gs pos="100000">
                    <a:srgbClr val="0F6366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>
                <a:outerShdw blurRad="50800" dist="25400" dir="5400000" algn="tl">
                  <a:srgbClr val="000000">
                    <a:alpha val="5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BE1F-7141-AB23-F7AB42704058}"/>
              </c:ext>
            </c:extLst>
          </c:dPt>
          <c:dPt>
            <c:idx val="9"/>
            <c:bubble3D val="0"/>
            <c:spPr>
              <a:gradFill flip="none" rotWithShape="1">
                <a:gsLst>
                  <a:gs pos="0">
                    <a:srgbClr val="4B2BAE"/>
                  </a:gs>
                  <a:gs pos="100000">
                    <a:srgbClr val="34226B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>
                <a:outerShdw blurRad="50800" dist="25400" dir="5400000" algn="tl">
                  <a:srgbClr val="000000">
                    <a:alpha val="5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BE1F-7141-AB23-F7AB42704058}"/>
              </c:ext>
            </c:extLst>
          </c:dPt>
          <c:dPt>
            <c:idx val="10"/>
            <c:bubble3D val="0"/>
            <c:spPr>
              <a:gradFill flip="none" rotWithShape="1">
                <a:gsLst>
                  <a:gs pos="0">
                    <a:srgbClr val="810E16"/>
                  </a:gs>
                  <a:gs pos="100000">
                    <a:srgbClr val="550F15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>
                <a:outerShdw blurRad="50800" dist="25400" dir="5400000" algn="tl">
                  <a:srgbClr val="000000">
                    <a:alpha val="5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BE1F-7141-AB23-F7AB42704058}"/>
              </c:ext>
            </c:extLst>
          </c:dPt>
          <c:dPt>
            <c:idx val="11"/>
            <c:bubble3D val="0"/>
            <c:spPr>
              <a:gradFill flip="none" rotWithShape="1">
                <a:gsLst>
                  <a:gs pos="0">
                    <a:srgbClr val="989B9A"/>
                  </a:gs>
                  <a:gs pos="100000">
                    <a:srgbClr val="686A69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>
                <a:outerShdw blurRad="50800" dist="25400" dir="5400000" algn="tl">
                  <a:srgbClr val="000000">
                    <a:alpha val="5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BE1F-7141-AB23-F7AB42704058}"/>
              </c:ext>
            </c:extLst>
          </c:dPt>
          <c:dPt>
            <c:idx val="1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9-BE1F-7141-AB23-F7AB42704058}"/>
              </c:ext>
            </c:extLst>
          </c:dPt>
          <c:dPt>
            <c:idx val="13"/>
            <c:bubble3D val="0"/>
            <c:spPr>
              <a:gradFill flip="none" rotWithShape="1">
                <a:gsLst>
                  <a:gs pos="0">
                    <a:srgbClr val="1F8D0E"/>
                  </a:gs>
                  <a:gs pos="100000">
                    <a:srgbClr val="1A610F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>
                <a:outerShdw blurRad="50800" dist="25400" dir="5400000" algn="tl">
                  <a:srgbClr val="000000">
                    <a:alpha val="5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BE1F-7141-AB23-F7AB42704058}"/>
              </c:ext>
            </c:extLst>
          </c:dPt>
          <c:dLbls>
            <c:dLbl>
              <c:idx val="0"/>
              <c:layout>
                <c:manualLayout>
                  <c:x val="0.0727272684336971"/>
                  <c:y val="-0.0719775070290535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sz="2930" b="1" i="0" u="none" strike="noStrike">
                      <a:solidFill>
                        <a:srgbClr val="FFFFFF"/>
                      </a:solidFill>
                      <a:latin typeface="Helvetica Light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E1F-7141-AB23-F7AB4270405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08716019823568"/>
                  <c:y val="-0.0547328959700094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sz="2930" b="1" i="0" u="none" strike="noStrike">
                      <a:solidFill>
                        <a:srgbClr val="FFFFFF"/>
                      </a:solidFill>
                      <a:latin typeface="Helvetica Light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E1F-7141-AB23-F7AB4270405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03467660245878"/>
                  <c:y val="-0.0389878163074039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sz="2930" b="1" i="0" u="none" strike="noStrike">
                      <a:solidFill>
                        <a:srgbClr val="FFFFFF"/>
                      </a:solidFill>
                      <a:latin typeface="Helvetica Light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E1F-7141-AB23-F7AB4270405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1696344201708"/>
                  <c:y val="-0.0269915651358951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sz="2930" b="1" i="0" u="none" strike="noStrike">
                      <a:solidFill>
                        <a:srgbClr val="FFFFFF"/>
                      </a:solidFill>
                      <a:latin typeface="Helvetica Light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E1F-7141-AB23-F7AB4270405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26710395518503"/>
                  <c:y val="0.0247422680412371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sz="2930" b="1" i="0" u="none" strike="noStrike">
                      <a:solidFill>
                        <a:srgbClr val="FFFFFF"/>
                      </a:solidFill>
                      <a:latin typeface="Helvetica Light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BE1F-7141-AB23-F7AB4270405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113964379401257"/>
                  <c:y val="0.0982193064667291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sz="2930" b="1" i="0" u="none" strike="noStrike">
                      <a:solidFill>
                        <a:srgbClr val="FFFFFF"/>
                      </a:solidFill>
                      <a:latin typeface="Helvetica Light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BE1F-7141-AB23-F7AB4270405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0389878140056933"/>
                  <c:y val="0.111715089034677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sz="2930" b="1" i="0" u="none" strike="noStrike">
                      <a:solidFill>
                        <a:srgbClr val="FFFFFF"/>
                      </a:solidFill>
                      <a:latin typeface="Helvetica Light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BE1F-7141-AB23-F7AB4270405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0.0809746906272091"/>
                  <c:y val="0.100468603561387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sz="2930" b="1" i="0" u="none" strike="noStrike">
                      <a:solidFill>
                        <a:srgbClr val="FFFFFF"/>
                      </a:solidFill>
                      <a:latin typeface="Helvetica Light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BE1F-7141-AB23-F7AB4270405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0.261668213230518"/>
                  <c:y val="0.0854732895970009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sz="2930" b="1" i="0" u="none" strike="noStrike">
                      <a:solidFill>
                        <a:srgbClr val="FFFFFF"/>
                      </a:solidFill>
                      <a:latin typeface="Helvetica Light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BE1F-7141-AB23-F7AB4270405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0.197188366990333"/>
                  <c:y val="0.0119962511715088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sz="2930" b="1" i="0" u="none" strike="noStrike">
                      <a:solidFill>
                        <a:srgbClr val="FFFFFF"/>
                      </a:solidFill>
                      <a:latin typeface="Helvetica Light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BE1F-7141-AB23-F7AB4270405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0.17544516302562"/>
                  <c:y val="-0.0434864104967198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sz="2930" b="1" i="0" u="none" strike="noStrike">
                      <a:solidFill>
                        <a:srgbClr val="FFFFFF"/>
                      </a:solidFill>
                      <a:latin typeface="Helvetica Light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BE1F-7141-AB23-F7AB4270405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0.143205239905527"/>
                  <c:y val="-0.107216494845361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sz="2930" b="1" i="0" u="none" strike="noStrike">
                      <a:solidFill>
                        <a:srgbClr val="FFFFFF"/>
                      </a:solidFill>
                      <a:latin typeface="Helvetica Light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BE1F-7141-AB23-F7AB4270405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0.112464848093346"/>
                  <c:y val="-0.10796626054358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sz="2930" b="1" i="0" u="none" strike="noStrike">
                      <a:solidFill>
                        <a:srgbClr val="FFFFFF"/>
                      </a:solidFill>
                      <a:latin typeface="Helvetica Light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BE1F-7141-AB23-F7AB4270405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0.0142455474251572"/>
                  <c:y val="-0.112464854732896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sz="2930" b="1" i="0" u="none" strike="noStrike">
                      <a:solidFill>
                        <a:srgbClr val="FFFFFF"/>
                      </a:solidFill>
                      <a:latin typeface="Helvetica Light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BE1F-7141-AB23-F7AB4270405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930" b="1" i="0" u="none" strike="noStrike">
                    <a:solidFill>
                      <a:srgbClr val="FFFFFF"/>
                    </a:solidFill>
                    <a:latin typeface="Helvetica Light"/>
                  </a:defRPr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635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Sheet1!$B$1:$O$1</c:f>
              <c:strCache>
                <c:ptCount val="14"/>
                <c:pt idx="0">
                  <c:v>animals</c:v>
                </c:pt>
                <c:pt idx="1">
                  <c:v>cinema</c:v>
                </c:pt>
                <c:pt idx="2">
                  <c:v>arts</c:v>
                </c:pt>
                <c:pt idx="3">
                  <c:v>dance</c:v>
                </c:pt>
                <c:pt idx="4">
                  <c:v>design</c:v>
                </c:pt>
                <c:pt idx="5">
                  <c:v>computers</c:v>
                </c:pt>
                <c:pt idx="6">
                  <c:v>video games</c:v>
                </c:pt>
                <c:pt idx="7">
                  <c:v>photography</c:v>
                </c:pt>
                <c:pt idx="8">
                  <c:v>social networks</c:v>
                </c:pt>
                <c:pt idx="9">
                  <c:v>learning new language</c:v>
                </c:pt>
                <c:pt idx="10">
                  <c:v>reading</c:v>
                </c:pt>
                <c:pt idx="11">
                  <c:v>sports</c:v>
                </c:pt>
                <c:pt idx="12">
                  <c:v>others</c:v>
                </c:pt>
                <c:pt idx="13">
                  <c:v>modelling</c:v>
                </c:pt>
              </c:strCache>
            </c:strRef>
          </c:cat>
          <c:val>
            <c:numRef>
              <c:f>Sheet1!$B$2:$O$2</c:f>
              <c:numCache>
                <c:formatCode>General</c:formatCode>
                <c:ptCount val="14"/>
                <c:pt idx="0">
                  <c:v>589.0</c:v>
                </c:pt>
                <c:pt idx="1">
                  <c:v>877.0</c:v>
                </c:pt>
                <c:pt idx="2">
                  <c:v>436.0</c:v>
                </c:pt>
                <c:pt idx="3">
                  <c:v>385.0</c:v>
                </c:pt>
                <c:pt idx="4">
                  <c:v>219.0</c:v>
                </c:pt>
                <c:pt idx="5">
                  <c:v>498.0</c:v>
                </c:pt>
                <c:pt idx="6">
                  <c:v>633.0</c:v>
                </c:pt>
                <c:pt idx="7">
                  <c:v>486.0</c:v>
                </c:pt>
                <c:pt idx="8">
                  <c:v>688.0</c:v>
                </c:pt>
                <c:pt idx="9">
                  <c:v>460.0</c:v>
                </c:pt>
                <c:pt idx="10">
                  <c:v>790.0</c:v>
                </c:pt>
                <c:pt idx="11">
                  <c:v>1113.0</c:v>
                </c:pt>
                <c:pt idx="12">
                  <c:v>524.0</c:v>
                </c:pt>
                <c:pt idx="13">
                  <c:v>96.0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C-BE1F-7141-AB23-F7AB427040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 w="12700" cap="flat">
          <a:noFill/>
          <a:miter lim="400000"/>
        </a:ln>
        <a:effectLst/>
      </c:spPr>
    </c:plotArea>
    <c:legend>
      <c:legendPos val="t"/>
      <c:layout>
        <c:manualLayout>
          <c:xMode val="edge"/>
          <c:yMode val="edge"/>
          <c:x val="0.0134729345815888"/>
          <c:y val="0.0694719317536105"/>
          <c:w val="0.971508137673032"/>
          <c:h val="0.0924789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2500" b="1" i="0" u="none" strike="noStrike">
              <a:solidFill>
                <a:srgbClr val="FFFFFF"/>
              </a:solidFill>
              <a:latin typeface="Helvetica Light"/>
            </a:defRPr>
          </a:pPr>
          <a:endParaRPr lang="it-IT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276792"/>
          <c:y val="0.133844"/>
          <c:w val="0.447099"/>
          <c:h val="0.853656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Regione 1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hueOff val="321133"/>
                    <a:satOff val="-12043"/>
                    <a:lumOff val="-7113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50800" dist="25400" dir="5400000" algn="tl">
                <a:srgbClr val="000000">
                  <a:alpha val="50000"/>
                </a:srgbClr>
              </a:outerShdw>
            </a:effectLst>
          </c:spP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AE86-2A48-B930-1751A330440C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0">
                    <a:srgbClr val="1F8D0E"/>
                  </a:gs>
                  <a:gs pos="100000">
                    <a:srgbClr val="1A610F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>
                <a:outerShdw blurRad="50800" dist="25400" dir="5400000" algn="tl">
                  <a:srgbClr val="000000">
                    <a:alpha val="5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E86-2A48-B930-1751A330440C}"/>
              </c:ext>
            </c:extLst>
          </c:dPt>
          <c:dPt>
            <c:idx val="2"/>
            <c:bubble3D val="0"/>
            <c:spPr>
              <a:gradFill flip="none" rotWithShape="1">
                <a:gsLst>
                  <a:gs pos="0">
                    <a:srgbClr val="0E979B"/>
                  </a:gs>
                  <a:gs pos="100000">
                    <a:srgbClr val="0F6366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>
                <a:outerShdw blurRad="50800" dist="25400" dir="5400000" algn="tl">
                  <a:srgbClr val="000000">
                    <a:alpha val="5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E86-2A48-B930-1751A330440C}"/>
              </c:ext>
            </c:extLst>
          </c:dPt>
          <c:dLbls>
            <c:dLbl>
              <c:idx val="0"/>
              <c:layout>
                <c:manualLayout>
                  <c:x val="0.0489694982666415"/>
                  <c:y val="0.0206287447564429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sz="3640" b="1" i="0" u="none" strike="noStrike">
                      <a:solidFill>
                        <a:srgbClr val="FFFFFF"/>
                      </a:solidFill>
                      <a:latin typeface="Helvetica Light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E86-2A48-B930-1751A330440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384190158824"/>
                  <c:y val="-0.175118745671693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sz="3640" b="1" i="0" u="none" strike="noStrike">
                      <a:solidFill>
                        <a:srgbClr val="FFFFFF"/>
                      </a:solidFill>
                      <a:latin typeface="Helvetica Light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E86-2A48-B930-1751A330440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0997385181801081"/>
                  <c:y val="0.0892003678910995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sz="3640" b="1" i="0" u="none" strike="noStrike">
                      <a:solidFill>
                        <a:srgbClr val="FFFFFF"/>
                      </a:solidFill>
                      <a:latin typeface="Helvetica Light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E86-2A48-B930-1751A330440C}"/>
                </c:ext>
                <c:ext xmlns:c15="http://schemas.microsoft.com/office/drawing/2012/chart" uri="{CE6537A1-D6FC-4f65-9D91-7224C49458BB}">
                  <c15:layout>
                    <c:manualLayout>
                      <c:w val="0.182498293515358"/>
                      <c:h val="0.165032457028785"/>
                    </c:manualLayout>
                  </c15:layout>
                </c:ext>
              </c:extLst>
            </c:dLbl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640" b="1" i="0" u="none" strike="noStrike">
                    <a:solidFill>
                      <a:srgbClr val="FFFFFF"/>
                    </a:solidFill>
                    <a:latin typeface="Helvetica Light"/>
                  </a:defRPr>
                </a:pPr>
                <a:endParaRPr lang="it-IT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635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A LITTLE</c:v>
                </c:pt>
                <c:pt idx="1">
                  <c:v>A LOT</c:v>
                </c:pt>
                <c:pt idx="2">
                  <c:v>NOT AT ALL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894.0</c:v>
                </c:pt>
                <c:pt idx="1">
                  <c:v>745.0</c:v>
                </c:pt>
                <c:pt idx="2">
                  <c:v>273.0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E86-2A48-B930-1751A33044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legend>
      <c:legendPos val="t"/>
      <c:layout>
        <c:manualLayout>
          <c:xMode val="edge"/>
          <c:yMode val="edge"/>
          <c:x val="0.0"/>
          <c:y val="0.0"/>
          <c:w val="1.0"/>
          <c:h val="0.0726055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4400" b="1" i="0" u="none" strike="noStrike">
              <a:solidFill>
                <a:srgbClr val="FFFFFF"/>
              </a:solidFill>
              <a:latin typeface="Helvetica Light"/>
            </a:defRPr>
          </a:pPr>
          <a:endParaRPr lang="it-IT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276451"/>
          <c:y val="0.253026"/>
          <c:w val="0.447099"/>
          <c:h val="0.481448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Regione 1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hueOff val="321133"/>
                    <a:satOff val="-12043"/>
                    <a:lumOff val="-7113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50800" dist="25400" dir="5400000" algn="tl">
                <a:srgbClr val="000000">
                  <a:alpha val="50000"/>
                </a:srgbClr>
              </a:outerShdw>
            </a:effectLst>
          </c:spP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545-474A-8E34-DA1978ADA79A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0">
                    <a:srgbClr val="1F8D0E"/>
                  </a:gs>
                  <a:gs pos="100000">
                    <a:srgbClr val="1A610F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>
                <a:outerShdw blurRad="50800" dist="25400" dir="5400000" algn="tl">
                  <a:srgbClr val="000000">
                    <a:alpha val="5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545-474A-8E34-DA1978ADA79A}"/>
              </c:ext>
            </c:extLst>
          </c:dPt>
          <c:dLbls>
            <c:dLbl>
              <c:idx val="0"/>
              <c:layout>
                <c:manualLayout>
                  <c:x val="0.311945392491468"/>
                  <c:y val="-0.0414765534260762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sz="3600" b="1" i="0" u="none" strike="noStrike">
                      <a:solidFill>
                        <a:srgbClr val="FFFFFF"/>
                      </a:solidFill>
                      <a:latin typeface="Helvetica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545-474A-8E34-DA1978ADA79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341296928327645"/>
                  <c:y val="-0.0686248429413259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sz="3600" b="1" i="0" u="none" strike="noStrike">
                      <a:solidFill>
                        <a:srgbClr val="FFFFFF"/>
                      </a:solidFill>
                      <a:latin typeface="Helvetica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545-474A-8E34-DA1978ADA79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600" b="1" i="0" u="none" strike="noStrike">
                    <a:solidFill>
                      <a:srgbClr val="FFFFFF"/>
                    </a:solidFill>
                    <a:latin typeface="Helvetica"/>
                  </a:defRPr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635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Sheet1!$B$1:$C$1</c:f>
              <c:strCache>
                <c:ptCount val="2"/>
                <c:pt idx="0">
                  <c:v>TOTALLY AGREE</c:v>
                </c:pt>
                <c:pt idx="1">
                  <c:v>TOTALLY DISAGREE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1713.0</c:v>
                </c:pt>
                <c:pt idx="1">
                  <c:v>199.0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545-474A-8E34-DA1978ADA7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 w="12700" cap="flat">
          <a:noFill/>
          <a:miter lim="400000"/>
        </a:ln>
        <a:effectLst/>
      </c:spPr>
    </c:plotArea>
    <c:legend>
      <c:legendPos val="t"/>
      <c:layout>
        <c:manualLayout>
          <c:xMode val="edge"/>
          <c:yMode val="edge"/>
          <c:x val="0.0"/>
          <c:y val="0.0147245030532919"/>
          <c:w val="1.0"/>
          <c:h val="0.0521483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3600" b="1" i="0" u="none" strike="noStrike">
              <a:solidFill>
                <a:srgbClr val="FFFFFF"/>
              </a:solidFill>
              <a:latin typeface="Helvetica Light"/>
            </a:defRPr>
          </a:pPr>
          <a:endParaRPr lang="it-IT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0.01928</cdr:x>
      <cdr:y>0.75478</cdr:y>
    </cdr:from>
    <cdr:to>
      <cdr:x>0.14533</cdr:x>
      <cdr:y>0.8508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457474" y="10483414"/>
          <a:ext cx="2990818" cy="13336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Overflow="clip" horzOverflow="overflow" vert="horz" wrap="square" lIns="50800" tIns="50800" rIns="50800" bIns="50800" numCol="1" spcCol="38100" rtlCol="0" anchor="ctr">
          <a:spAutoFit/>
        </a:bodyPr>
        <a:lstStyle xmlns:a="http://schemas.openxmlformats.org/drawingml/2006/main"/>
        <a:p xmlns:a="http://schemas.openxmlformats.org/drawingml/2006/main">
          <a:pPr marL="0" marR="0" indent="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it-IT" sz="4000" b="1" i="0" u="none" strike="noStrike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FillTx/>
              <a:sym typeface="Helvetica Light"/>
            </a:rPr>
            <a:t>65%</a:t>
          </a:r>
        </a:p>
        <a:p xmlns:a="http://schemas.openxmlformats.org/drawingml/2006/main">
          <a:pPr marL="0" marR="0" indent="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it-IT" sz="4000" b="1" dirty="0" err="1" smtClean="0">
              <a:solidFill>
                <a:srgbClr val="FFFFFF"/>
              </a:solidFill>
              <a:sym typeface="Helvetica Light"/>
            </a:rPr>
            <a:t>All</a:t>
          </a:r>
          <a:r>
            <a:rPr lang="it-IT" sz="4000" b="1" dirty="0" smtClean="0">
              <a:solidFill>
                <a:srgbClr val="FFFFFF"/>
              </a:solidFill>
              <a:sym typeface="Helvetica Light"/>
            </a:rPr>
            <a:t> </a:t>
          </a:r>
          <a:r>
            <a:rPr lang="it-IT" sz="4000" b="1" dirty="0" err="1" smtClean="0">
              <a:solidFill>
                <a:srgbClr val="FFFFFF"/>
              </a:solidFill>
              <a:sym typeface="Helvetica Light"/>
            </a:rPr>
            <a:t>options</a:t>
          </a:r>
          <a:endParaRPr kumimoji="0" lang="it-IT" sz="4000" b="1" i="0" u="none" strike="noStrike" cap="none" spc="0" normalizeH="0" baseline="0" dirty="0">
            <a:ln>
              <a:noFill/>
            </a:ln>
            <a:solidFill>
              <a:srgbClr val="FFFFFF"/>
            </a:solidFill>
            <a:effectLst/>
            <a:uFillTx/>
            <a:sym typeface="Helvetica Light"/>
          </a:endParaRPr>
        </a:p>
      </cdr:txBody>
    </cdr:sp>
  </cdr:relSizeAnchor>
  <cdr:relSizeAnchor xmlns:cdr="http://schemas.openxmlformats.org/drawingml/2006/chartDrawing">
    <cdr:from>
      <cdr:x>0.77548</cdr:x>
      <cdr:y>0.73897</cdr:y>
    </cdr:from>
    <cdr:to>
      <cdr:x>0.9195</cdr:x>
      <cdr:y>0.835</cdr:y>
    </cdr:to>
    <cdr:sp macro="" textlink="">
      <cdr:nvSpPr>
        <cdr:cNvPr id="3" name="CasellaDiTesto 2"/>
        <cdr:cNvSpPr txBox="1"/>
      </cdr:nvSpPr>
      <cdr:spPr>
        <a:xfrm xmlns:a="http://schemas.openxmlformats.org/drawingml/2006/main">
          <a:off x="18399973" y="10263918"/>
          <a:ext cx="3417180" cy="13338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="horz" wrap="square" lIns="50800" tIns="50800" rIns="50800" bIns="50800" numCol="1" spcCol="38100" rtlCol="0" anchor="ctr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it-IT" sz="4000" b="1" i="0" u="none" strike="noStrike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FillTx/>
              <a:sym typeface="Helvetica Light"/>
            </a:rPr>
            <a:t>35%</a:t>
          </a:r>
        </a:p>
        <a:p xmlns:a="http://schemas.openxmlformats.org/drawingml/2006/main">
          <a:pPr marL="0" marR="0" indent="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it-IT" sz="4000" b="1" dirty="0" err="1" smtClean="0">
              <a:solidFill>
                <a:srgbClr val="FFFFFF"/>
              </a:solidFill>
              <a:sym typeface="Helvetica Light"/>
            </a:rPr>
            <a:t>All</a:t>
          </a:r>
          <a:r>
            <a:rPr lang="it-IT" sz="4000" b="1" dirty="0" smtClean="0">
              <a:solidFill>
                <a:srgbClr val="FFFFFF"/>
              </a:solidFill>
              <a:sym typeface="Helvetica Light"/>
            </a:rPr>
            <a:t> </a:t>
          </a:r>
          <a:r>
            <a:rPr lang="it-IT" sz="4000" b="1" dirty="0" err="1" smtClean="0">
              <a:solidFill>
                <a:srgbClr val="FFFFFF"/>
              </a:solidFill>
              <a:sym typeface="Helvetica Light"/>
            </a:rPr>
            <a:t>options</a:t>
          </a:r>
          <a:endParaRPr kumimoji="0" lang="it-IT" sz="4000" b="1" i="0" u="none" strike="noStrike" cap="none" spc="0" normalizeH="0" baseline="0" dirty="0">
            <a:ln>
              <a:noFill/>
            </a:ln>
            <a:solidFill>
              <a:srgbClr val="FFFFFF"/>
            </a:solidFill>
            <a:effectLst/>
            <a:uFillTx/>
            <a:sym typeface="Helvetica Light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853001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80365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81305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67126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71450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>
            <a:spLocks noGrp="1"/>
          </p:cNvSpPr>
          <p:nvPr>
            <p:ph type="title"/>
          </p:nvPr>
        </p:nvSpPr>
        <p:spPr>
          <a:xfrm>
            <a:off x="2387600" y="2298700"/>
            <a:ext cx="19621500" cy="46482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1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2387600" y="7073900"/>
            <a:ext cx="196215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955253" y="13004800"/>
            <a:ext cx="453238" cy="4699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Giovanni Mela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–Giovanni Mela</a:t>
            </a:r>
          </a:p>
        </p:txBody>
      </p:sp>
      <p:sp>
        <p:nvSpPr>
          <p:cNvPr id="94" name="“Inserisci qui una citazione”."/>
          <p:cNvSpPr txBox="1">
            <a:spLocks noGrp="1"/>
          </p:cNvSpPr>
          <p:nvPr>
            <p:ph type="body" sz="quarter" idx="14"/>
          </p:nvPr>
        </p:nvSpPr>
        <p:spPr>
          <a:xfrm>
            <a:off x="2387600" y="6007100"/>
            <a:ext cx="19621500" cy="952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3400"/>
              </a:spcBef>
              <a:buSzTx/>
              <a:buNone/>
              <a:defRPr sz="5600"/>
            </a:lvl1pPr>
          </a:lstStyle>
          <a:p>
            <a:r>
              <a:t>“Inserisci qui una citazione”.</a:t>
            </a:r>
          </a:p>
        </p:txBody>
      </p:sp>
      <p:sp>
        <p:nvSpPr>
          <p:cNvPr id="9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955253" y="13004800"/>
            <a:ext cx="453238" cy="4699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magine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955253" y="13004800"/>
            <a:ext cx="453238" cy="4699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955253" y="13004800"/>
            <a:ext cx="453238" cy="4699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8E36636D-D922-432D-A958-524484B5923D}" type="datetimeFigureOut">
              <a:rPr lang="en-US" smtClean="0"/>
              <a:pPr/>
              <a:t>12/9/18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882111" y="13002776"/>
            <a:ext cx="599523" cy="471924"/>
          </a:xfrm>
        </p:spPr>
        <p:txBody>
          <a:bodyPr/>
          <a:lstStyle/>
          <a:p>
            <a:fld id="{DF28FB93-0A08-4E7D-8E63-9EFA29F1E093}" type="slidenum">
              <a:rPr lang="en-US" smtClean="0"/>
              <a:pPr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913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magine"/>
          <p:cNvSpPr>
            <a:spLocks noGrp="1"/>
          </p:cNvSpPr>
          <p:nvPr>
            <p:ph type="pic" idx="13"/>
          </p:nvPr>
        </p:nvSpPr>
        <p:spPr>
          <a:xfrm>
            <a:off x="2933700" y="891704"/>
            <a:ext cx="18542000" cy="8318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olo Testo"/>
          <p:cNvSpPr txBox="1">
            <a:spLocks noGrp="1"/>
          </p:cNvSpPr>
          <p:nvPr>
            <p:ph type="title"/>
          </p:nvPr>
        </p:nvSpPr>
        <p:spPr>
          <a:xfrm>
            <a:off x="2387600" y="9448800"/>
            <a:ext cx="19621500" cy="20066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2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2387600" y="11518900"/>
            <a:ext cx="19621500" cy="1714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955253" y="13004800"/>
            <a:ext cx="453238" cy="4699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Testo"/>
          <p:cNvSpPr txBox="1">
            <a:spLocks noGrp="1"/>
          </p:cNvSpPr>
          <p:nvPr>
            <p:ph type="title"/>
          </p:nvPr>
        </p:nvSpPr>
        <p:spPr>
          <a:xfrm>
            <a:off x="2387600" y="4533900"/>
            <a:ext cx="19621500" cy="4648200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955253" y="13004800"/>
            <a:ext cx="453238" cy="4699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magine"/>
          <p:cNvSpPr>
            <a:spLocks noGrp="1"/>
          </p:cNvSpPr>
          <p:nvPr>
            <p:ph type="pic" sz="half" idx="13"/>
          </p:nvPr>
        </p:nvSpPr>
        <p:spPr>
          <a:xfrm>
            <a:off x="12496800" y="1068296"/>
            <a:ext cx="10223500" cy="115951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olo Testo"/>
          <p:cNvSpPr txBox="1">
            <a:spLocks noGrp="1"/>
          </p:cNvSpPr>
          <p:nvPr>
            <p:ph type="title"/>
          </p:nvPr>
        </p:nvSpPr>
        <p:spPr>
          <a:xfrm>
            <a:off x="1790700" y="1066800"/>
            <a:ext cx="10007600" cy="56261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Titolo Testo</a:t>
            </a:r>
          </a:p>
        </p:txBody>
      </p:sp>
      <p:sp>
        <p:nvSpPr>
          <p:cNvPr id="40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790700" y="7035800"/>
            <a:ext cx="10007600" cy="5626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955253" y="13004800"/>
            <a:ext cx="453238" cy="4699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4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7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955253" y="13004800"/>
            <a:ext cx="453238" cy="4699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magine"/>
          <p:cNvSpPr>
            <a:spLocks noGrp="1"/>
          </p:cNvSpPr>
          <p:nvPr>
            <p:ph type="pic" sz="half" idx="13"/>
          </p:nvPr>
        </p:nvSpPr>
        <p:spPr>
          <a:xfrm>
            <a:off x="12598400" y="3641951"/>
            <a:ext cx="10007600" cy="8851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67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1790700" y="3644900"/>
            <a:ext cx="10007600" cy="8839200"/>
          </a:xfrm>
          <a:prstGeom prst="rect">
            <a:avLst/>
          </a:prstGeom>
        </p:spPr>
        <p:txBody>
          <a:bodyPr/>
          <a:lstStyle>
            <a:lvl1pPr marL="431800" indent="-431800">
              <a:spcBef>
                <a:spcPts val="5300"/>
              </a:spcBef>
              <a:defRPr sz="3800"/>
            </a:lvl1pPr>
            <a:lvl2pPr marL="863600" indent="-431800">
              <a:spcBef>
                <a:spcPts val="5300"/>
              </a:spcBef>
              <a:defRPr sz="3800"/>
            </a:lvl2pPr>
            <a:lvl3pPr marL="1295400" indent="-431800">
              <a:spcBef>
                <a:spcPts val="5300"/>
              </a:spcBef>
              <a:defRPr sz="3800"/>
            </a:lvl3pPr>
            <a:lvl4pPr marL="1727200" indent="-431800">
              <a:spcBef>
                <a:spcPts val="5300"/>
              </a:spcBef>
              <a:defRPr sz="3800"/>
            </a:lvl4pPr>
            <a:lvl5pPr marL="2159000" indent="-431800">
              <a:spcBef>
                <a:spcPts val="5300"/>
              </a:spcBef>
              <a:defRPr sz="38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955253" y="13004800"/>
            <a:ext cx="453238" cy="4699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orpo livello uno…"/>
          <p:cNvSpPr txBox="1">
            <a:spLocks noGrp="1"/>
          </p:cNvSpPr>
          <p:nvPr>
            <p:ph type="body" idx="1"/>
          </p:nvPr>
        </p:nvSpPr>
        <p:spPr>
          <a:xfrm>
            <a:off x="1790700" y="1790700"/>
            <a:ext cx="20815300" cy="101473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6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955253" y="13004800"/>
            <a:ext cx="453238" cy="4699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magine"/>
          <p:cNvSpPr>
            <a:spLocks noGrp="1"/>
          </p:cNvSpPr>
          <p:nvPr>
            <p:ph type="pic" sz="quarter" idx="13"/>
          </p:nvPr>
        </p:nvSpPr>
        <p:spPr>
          <a:xfrm>
            <a:off x="12496800" y="7162800"/>
            <a:ext cx="10185400" cy="548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magine"/>
          <p:cNvSpPr>
            <a:spLocks noGrp="1"/>
          </p:cNvSpPr>
          <p:nvPr>
            <p:ph type="pic" sz="quarter" idx="14"/>
          </p:nvPr>
        </p:nvSpPr>
        <p:spPr>
          <a:xfrm>
            <a:off x="12496800" y="1066800"/>
            <a:ext cx="10185400" cy="548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magine"/>
          <p:cNvSpPr>
            <a:spLocks noGrp="1"/>
          </p:cNvSpPr>
          <p:nvPr>
            <p:ph type="pic" sz="half" idx="15"/>
          </p:nvPr>
        </p:nvSpPr>
        <p:spPr>
          <a:xfrm>
            <a:off x="1701800" y="1071716"/>
            <a:ext cx="10185400" cy="115824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955253" y="13004800"/>
            <a:ext cx="453238" cy="4699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>
            <a:spLocks noGrp="1"/>
          </p:cNvSpPr>
          <p:nvPr>
            <p:ph type="title"/>
          </p:nvPr>
        </p:nvSpPr>
        <p:spPr>
          <a:xfrm>
            <a:off x="1790700" y="571500"/>
            <a:ext cx="20815300" cy="298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1790700" y="3644900"/>
            <a:ext cx="20815300" cy="883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955253" y="13004799"/>
            <a:ext cx="453238" cy="4699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096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12192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8288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24384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30480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36576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42672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48768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54864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4" Type="http://schemas.openxmlformats.org/officeDocument/2006/relationships/image" Target="../media/image5.jp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4" Type="http://schemas.openxmlformats.org/officeDocument/2006/relationships/image" Target="../media/image6.png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4" Type="http://schemas.openxmlformats.org/officeDocument/2006/relationships/image" Target="../media/image5.jp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33166" y="6568528"/>
            <a:ext cx="16459200" cy="2286000"/>
          </a:xfrm>
        </p:spPr>
        <p:txBody>
          <a:bodyPr>
            <a:normAutofit fontScale="90000"/>
          </a:bodyPr>
          <a:lstStyle/>
          <a:p>
            <a:r>
              <a:rPr lang="it-IT" sz="8000" dirty="0" smtClean="0"/>
              <a:t>SURVEY RESULTS PRESENTATION</a:t>
            </a:r>
            <a:endParaRPr lang="it-IT" sz="8000" dirty="0"/>
          </a:p>
        </p:txBody>
      </p:sp>
      <p:sp>
        <p:nvSpPr>
          <p:cNvPr id="5" name="Rettangolo 4"/>
          <p:cNvSpPr/>
          <p:nvPr/>
        </p:nvSpPr>
        <p:spPr>
          <a:xfrm>
            <a:off x="3885292" y="5372120"/>
            <a:ext cx="16657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800" dirty="0"/>
              <a:t>Liceo delle Scienze Umane, Scienze Applicate, Linguistico</a:t>
            </a:r>
          </a:p>
        </p:txBody>
      </p:sp>
      <p:pic>
        <p:nvPicPr>
          <p:cNvPr id="7" name="Immagine 6" descr="lsa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987" y="1"/>
            <a:ext cx="4286250" cy="4400550"/>
          </a:xfrm>
          <a:prstGeom prst="rect">
            <a:avLst/>
          </a:prstGeom>
        </p:spPr>
      </p:pic>
      <p:pic>
        <p:nvPicPr>
          <p:cNvPr id="8" name="Immagine 7" descr="logo-transpar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266" y="3715200"/>
            <a:ext cx="15875000" cy="101600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3659093" y="9184311"/>
            <a:ext cx="168332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/>
              <a:t>MEETING 13 </a:t>
            </a:r>
            <a:r>
              <a:rPr lang="it-IT" sz="4800" b="1"/>
              <a:t>-</a:t>
            </a:r>
            <a:r>
              <a:rPr lang="it-IT" sz="4800" b="1" smtClean="0"/>
              <a:t>19 </a:t>
            </a:r>
            <a:r>
              <a:rPr lang="it-IT" sz="4800" b="1" dirty="0"/>
              <a:t>DECEMBER </a:t>
            </a:r>
            <a:r>
              <a:rPr lang="it-IT" sz="4800" b="1"/>
              <a:t>2018 </a:t>
            </a:r>
            <a:r>
              <a:rPr lang="it-IT" sz="4800" b="1" smtClean="0"/>
              <a:t>CZECH </a:t>
            </a:r>
            <a:r>
              <a:rPr lang="it-IT" sz="4800" b="1" dirty="0"/>
              <a:t>REPUBLIC</a:t>
            </a:r>
          </a:p>
        </p:txBody>
      </p:sp>
      <p:pic>
        <p:nvPicPr>
          <p:cNvPr id="12" name="Immagine 11" descr="erasmu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800" y="10162104"/>
            <a:ext cx="4999932" cy="355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10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What do you think about the statement:  'The more you read, the better your writing and speaking skills are'?"/>
          <p:cNvSpPr txBox="1">
            <a:spLocks noGrp="1"/>
          </p:cNvSpPr>
          <p:nvPr>
            <p:ph type="subTitle" sz="quarter" idx="1"/>
          </p:nvPr>
        </p:nvSpPr>
        <p:spPr>
          <a:xfrm>
            <a:off x="2440709" y="163990"/>
            <a:ext cx="19621500" cy="15875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>
                <a:latin typeface="Helvetica"/>
                <a:ea typeface="Helvetica"/>
                <a:cs typeface="Helvetica"/>
                <a:sym typeface="Helvetica"/>
              </a:defRPr>
            </a:pPr>
            <a:r>
              <a:rPr sz="2800" b="1"/>
              <a:t> What do you think about the statement: </a:t>
            </a:r>
            <a:br>
              <a:rPr sz="2800" b="1"/>
            </a:br>
            <a:r>
              <a:rPr sz="2800" b="1"/>
              <a:t>'The more you read, the better your writing and speaking skills are'?</a:t>
            </a:r>
          </a:p>
        </p:txBody>
      </p:sp>
      <p:graphicFrame>
        <p:nvGraphicFramePr>
          <p:cNvPr id="144" name="Grafico ad anello 2D"/>
          <p:cNvGraphicFramePr/>
          <p:nvPr>
            <p:extLst>
              <p:ext uri="{D42A27DB-BD31-4B8C-83A1-F6EECF244321}">
                <p14:modId xmlns:p14="http://schemas.microsoft.com/office/powerpoint/2010/main" val="4004758101"/>
              </p:ext>
            </p:extLst>
          </p:nvPr>
        </p:nvGraphicFramePr>
        <p:xfrm>
          <a:off x="3254086" y="1161117"/>
          <a:ext cx="18605500" cy="16840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63E11CE0-A064-9A4E-ACFD-2DF51996C29B}"/>
              </a:ext>
            </a:extLst>
          </p:cNvPr>
          <p:cNvSpPr txBox="1"/>
          <p:nvPr/>
        </p:nvSpPr>
        <p:spPr>
          <a:xfrm>
            <a:off x="502227" y="6956807"/>
            <a:ext cx="5503719" cy="67505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36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cs typeface="Arial"/>
                <a:sym typeface="Helvetica Light"/>
              </a:rPr>
              <a:t>TOTALLY DISAGREE 199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sz="3600" b="1" dirty="0">
              <a:latin typeface="Arial"/>
              <a:cs typeface="Arial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36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cs typeface="Arial"/>
                <a:sym typeface="Helvetica Light"/>
              </a:rPr>
              <a:t>MALE	</a:t>
            </a:r>
            <a:r>
              <a:rPr kumimoji="0" lang="it-IT" sz="36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cs typeface="Arial"/>
                <a:sym typeface="Helvetica Light"/>
              </a:rPr>
              <a:t>104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600" b="1" dirty="0" smtClean="0">
                <a:latin typeface="Arial"/>
                <a:cs typeface="Arial"/>
              </a:rPr>
              <a:t>52%</a:t>
            </a:r>
            <a:endParaRPr kumimoji="0" lang="it-IT" sz="36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/>
              <a:cs typeface="Arial"/>
              <a:sym typeface="Helvetica Light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sz="3600" b="1" dirty="0">
              <a:latin typeface="Arial"/>
              <a:cs typeface="Arial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sz="3600" b="1" dirty="0">
              <a:latin typeface="Arial"/>
              <a:cs typeface="Arial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sz="3600" b="1" dirty="0">
              <a:latin typeface="Arial"/>
              <a:cs typeface="Arial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sz="3600" b="1" dirty="0">
              <a:latin typeface="Arial"/>
              <a:cs typeface="Arial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600" b="1" dirty="0">
                <a:latin typeface="Arial"/>
                <a:cs typeface="Arial"/>
              </a:rPr>
              <a:t>FEMALE </a:t>
            </a:r>
            <a:r>
              <a:rPr lang="it-IT" sz="3600" b="1" dirty="0" smtClean="0">
                <a:latin typeface="Arial"/>
                <a:cs typeface="Arial"/>
              </a:rPr>
              <a:t>95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36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cs typeface="Arial"/>
                <a:sym typeface="Helvetica Light"/>
              </a:rPr>
              <a:t>48%</a:t>
            </a:r>
            <a:endParaRPr kumimoji="0" lang="it-IT" sz="36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/>
              <a:cs typeface="Arial"/>
              <a:sym typeface="Helvetica Light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6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/>
              <a:cs typeface="Arial"/>
              <a:sym typeface="Helvetica Light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EF51284B-7C0F-C046-AF5F-C95545686C39}"/>
              </a:ext>
            </a:extLst>
          </p:cNvPr>
          <p:cNvSpPr txBox="1"/>
          <p:nvPr/>
        </p:nvSpPr>
        <p:spPr>
          <a:xfrm>
            <a:off x="17169244" y="3089340"/>
            <a:ext cx="5503719" cy="61965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36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ea typeface="+mn-ea"/>
                <a:cs typeface="Arial"/>
                <a:sym typeface="Helvetica Light"/>
              </a:rPr>
              <a:t>TOTALLY</a:t>
            </a:r>
            <a:r>
              <a:rPr kumimoji="0" lang="it-IT" sz="36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kumimoji="0" lang="it-IT" sz="360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ea typeface="+mn-ea"/>
                <a:cs typeface="Arial"/>
                <a:sym typeface="Helvetica Light"/>
              </a:rPr>
              <a:t>AGREE</a:t>
            </a:r>
            <a:r>
              <a:rPr kumimoji="0" lang="it-IT" sz="36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1713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sz="3600" b="1" dirty="0"/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36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cs typeface="Arial"/>
                <a:sym typeface="Helvetica Light"/>
              </a:rPr>
              <a:t>MALE	</a:t>
            </a:r>
            <a:r>
              <a:rPr kumimoji="0" lang="it-IT" sz="36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cs typeface="Arial"/>
                <a:sym typeface="Helvetica Light"/>
              </a:rPr>
              <a:t>650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600" b="1" dirty="0" smtClean="0">
                <a:latin typeface="Arial"/>
                <a:cs typeface="Arial"/>
              </a:rPr>
              <a:t>45%</a:t>
            </a:r>
            <a:endParaRPr kumimoji="0" lang="it-IT" sz="36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/>
              <a:cs typeface="Arial"/>
              <a:sym typeface="Helvetica Light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sz="3600" b="1" dirty="0">
              <a:latin typeface="Arial"/>
              <a:cs typeface="Arial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sz="3600" b="1" dirty="0">
              <a:latin typeface="Arial"/>
              <a:cs typeface="Arial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sz="3600" b="1" dirty="0">
              <a:latin typeface="Arial"/>
              <a:cs typeface="Arial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sz="3600" b="1" dirty="0">
              <a:latin typeface="Arial"/>
              <a:cs typeface="Arial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600" b="1" dirty="0">
                <a:latin typeface="Arial"/>
                <a:cs typeface="Arial"/>
              </a:rPr>
              <a:t>FEMALE </a:t>
            </a:r>
            <a:r>
              <a:rPr lang="it-IT" sz="3600" b="1" dirty="0" smtClean="0">
                <a:latin typeface="Arial"/>
                <a:cs typeface="Arial"/>
              </a:rPr>
              <a:t>1063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36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cs typeface="Arial"/>
                <a:sym typeface="Helvetica Light"/>
              </a:rPr>
              <a:t>55%</a:t>
            </a:r>
            <a:endParaRPr kumimoji="0" lang="it-IT" sz="36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/>
              <a:cs typeface="Arial"/>
              <a:sym typeface="Helvetica Light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6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A83E2749-1C9C-4A41-B3E0-957D51EC9C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487" y="11436376"/>
            <a:ext cx="1440000" cy="14400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90023966-1215-644E-A1B3-4B4DC62E6E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615" y="8731910"/>
            <a:ext cx="1440000" cy="14400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="" xmlns:a16="http://schemas.microsoft.com/office/drawing/2014/main" id="{A6261277-EBA1-5941-8E0A-A599F5DE85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2963" y="6958827"/>
            <a:ext cx="1440000" cy="14400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="" xmlns:a16="http://schemas.microsoft.com/office/drawing/2014/main" id="{45E0F049-F8D9-A444-84B6-06A1A3F2DF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2963" y="4521700"/>
            <a:ext cx="1440000" cy="144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How many books do you read in a year?"/>
          <p:cNvSpPr txBox="1">
            <a:spLocks noGrp="1"/>
          </p:cNvSpPr>
          <p:nvPr>
            <p:ph type="subTitle" sz="quarter" idx="1"/>
          </p:nvPr>
        </p:nvSpPr>
        <p:spPr>
          <a:xfrm>
            <a:off x="2449690" y="369711"/>
            <a:ext cx="19621500" cy="1587500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5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600" b="1" dirty="0"/>
              <a:t>How many books do you read in a year?</a:t>
            </a:r>
          </a:p>
        </p:txBody>
      </p:sp>
      <p:graphicFrame>
        <p:nvGraphicFramePr>
          <p:cNvPr id="147" name="Grafico ad anello 2D"/>
          <p:cNvGraphicFramePr/>
          <p:nvPr>
            <p:extLst>
              <p:ext uri="{D42A27DB-BD31-4B8C-83A1-F6EECF244321}">
                <p14:modId xmlns:p14="http://schemas.microsoft.com/office/powerpoint/2010/main" val="99562611"/>
              </p:ext>
            </p:extLst>
          </p:nvPr>
        </p:nvGraphicFramePr>
        <p:xfrm>
          <a:off x="2560924" y="712055"/>
          <a:ext cx="18605500" cy="14373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C0CA1F93-2194-F546-8066-2B866E25983D}"/>
              </a:ext>
            </a:extLst>
          </p:cNvPr>
          <p:cNvSpPr txBox="1"/>
          <p:nvPr/>
        </p:nvSpPr>
        <p:spPr>
          <a:xfrm>
            <a:off x="488112" y="8891795"/>
            <a:ext cx="5503719" cy="39805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36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1-2                265 </a:t>
            </a:r>
            <a:r>
              <a:rPr kumimoji="0" lang="it-IT" sz="3600" b="1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female</a:t>
            </a:r>
            <a:endParaRPr kumimoji="0" lang="it-IT" sz="36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36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3-5                454 </a:t>
            </a:r>
            <a:r>
              <a:rPr kumimoji="0" lang="it-IT" sz="3600" b="1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female</a:t>
            </a:r>
            <a:endParaRPr kumimoji="0" lang="it-IT" sz="36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36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6 or more     </a:t>
            </a:r>
            <a:r>
              <a:rPr kumimoji="0" lang="it-IT" sz="36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384 </a:t>
            </a:r>
            <a:r>
              <a:rPr kumimoji="0" lang="it-IT" sz="3600" b="1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female</a:t>
            </a:r>
            <a:endParaRPr kumimoji="0" lang="it-IT" sz="36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600" b="1" dirty="0"/>
              <a:t>None               55 </a:t>
            </a:r>
            <a:r>
              <a:rPr lang="it-IT" sz="3600" b="1" dirty="0" err="1"/>
              <a:t>female</a:t>
            </a:r>
            <a:endParaRPr kumimoji="0" lang="it-IT" sz="36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6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sz="3600" b="1" dirty="0"/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6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3D5E13B5-49AA-AF42-851A-B7F66F7E7AEC}"/>
              </a:ext>
            </a:extLst>
          </p:cNvPr>
          <p:cNvSpPr txBox="1"/>
          <p:nvPr/>
        </p:nvSpPr>
        <p:spPr>
          <a:xfrm>
            <a:off x="388963" y="7874281"/>
            <a:ext cx="349134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3600" b="1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Female</a:t>
            </a:r>
            <a:r>
              <a:rPr kumimoji="0" lang="it-IT" sz="36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2EC0213A-F1F3-EA45-B727-02A95FFFC349}"/>
              </a:ext>
            </a:extLst>
          </p:cNvPr>
          <p:cNvSpPr txBox="1"/>
          <p:nvPr/>
        </p:nvSpPr>
        <p:spPr>
          <a:xfrm>
            <a:off x="21094699" y="7665368"/>
            <a:ext cx="3491346" cy="9028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36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Male</a:t>
            </a:r>
            <a:r>
              <a:rPr kumimoji="0" lang="it-IT" sz="5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="" xmlns:a16="http://schemas.microsoft.com/office/drawing/2014/main" id="{817BAA6E-C349-B944-80F7-AA4006BA0215}"/>
              </a:ext>
            </a:extLst>
          </p:cNvPr>
          <p:cNvSpPr txBox="1"/>
          <p:nvPr/>
        </p:nvSpPr>
        <p:spPr>
          <a:xfrm>
            <a:off x="18414564" y="8655026"/>
            <a:ext cx="5503719" cy="39805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36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1-2                </a:t>
            </a:r>
            <a:r>
              <a:rPr kumimoji="0" lang="it-IT" sz="36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241 </a:t>
            </a:r>
            <a:r>
              <a:rPr kumimoji="0" lang="it-IT" sz="36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male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36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3-5                </a:t>
            </a:r>
            <a:r>
              <a:rPr kumimoji="0" lang="it-IT" sz="36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235 </a:t>
            </a:r>
            <a:r>
              <a:rPr kumimoji="0" lang="it-IT" sz="36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male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36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6 or more      177 male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600" b="1" dirty="0"/>
              <a:t>None             101 male</a:t>
            </a:r>
            <a:endParaRPr kumimoji="0" lang="it-IT" sz="36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6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sz="3600" b="1" dirty="0"/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6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2F934005-39BC-9546-913F-9E81FF0F71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7327" y="6156121"/>
            <a:ext cx="1422400" cy="14224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2070B2E1-FEA1-7846-BDB0-4E29781C5E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12" y="5871615"/>
            <a:ext cx="1537212" cy="1537212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1155459" y="11576418"/>
            <a:ext cx="2896996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40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Helvetica Light"/>
              </a:rPr>
              <a:t>61%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4000" b="1" dirty="0" err="1" smtClean="0">
                <a:solidFill>
                  <a:srgbClr val="FFFFFF"/>
                </a:solidFill>
                <a:sym typeface="Helvetica Light"/>
              </a:rPr>
              <a:t>All</a:t>
            </a:r>
            <a:r>
              <a:rPr lang="it-IT" sz="4000" b="1" dirty="0" smtClean="0">
                <a:solidFill>
                  <a:srgbClr val="FFFFFF"/>
                </a:solidFill>
                <a:sym typeface="Helvetica Light"/>
              </a:rPr>
              <a:t> </a:t>
            </a:r>
            <a:r>
              <a:rPr lang="it-IT" sz="4000" b="1" dirty="0" err="1" smtClean="0">
                <a:solidFill>
                  <a:srgbClr val="FFFFFF"/>
                </a:solidFill>
                <a:sym typeface="Helvetica Light"/>
              </a:rPr>
              <a:t>options</a:t>
            </a:r>
            <a:endParaRPr kumimoji="0" lang="it-IT" sz="40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Helvetica Light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0407745" y="11337498"/>
            <a:ext cx="2957676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40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Helvetica Light"/>
              </a:rPr>
              <a:t>39%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4000" b="1" dirty="0" err="1" smtClean="0">
                <a:solidFill>
                  <a:srgbClr val="FFFFFF"/>
                </a:solidFill>
                <a:sym typeface="Helvetica Light"/>
              </a:rPr>
              <a:t>All</a:t>
            </a:r>
            <a:r>
              <a:rPr lang="it-IT" sz="4000" b="1" dirty="0" smtClean="0">
                <a:solidFill>
                  <a:srgbClr val="FFFFFF"/>
                </a:solidFill>
                <a:sym typeface="Helvetica Light"/>
              </a:rPr>
              <a:t> </a:t>
            </a:r>
            <a:r>
              <a:rPr lang="it-IT" sz="4000" b="1" dirty="0" err="1" smtClean="0">
                <a:solidFill>
                  <a:srgbClr val="FFFFFF"/>
                </a:solidFill>
                <a:sym typeface="Helvetica Light"/>
              </a:rPr>
              <a:t>options</a:t>
            </a:r>
            <a:endParaRPr kumimoji="0" lang="it-IT" sz="40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Helvetica Ligh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How many compulsory readings do you do in a year?"/>
          <p:cNvSpPr txBox="1">
            <a:spLocks noGrp="1"/>
          </p:cNvSpPr>
          <p:nvPr>
            <p:ph type="subTitle" sz="quarter" idx="1"/>
          </p:nvPr>
        </p:nvSpPr>
        <p:spPr>
          <a:xfrm>
            <a:off x="2381250" y="889000"/>
            <a:ext cx="19621500" cy="1587500"/>
          </a:xfrm>
          <a:prstGeom prst="rect">
            <a:avLst/>
          </a:prstGeom>
        </p:spPr>
        <p:txBody>
          <a:bodyPr/>
          <a:lstStyle>
            <a:lvl1pPr defTabSz="457200">
              <a:defRPr sz="4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How many compulsory readings do you do in a year?</a:t>
            </a:r>
          </a:p>
        </p:txBody>
      </p:sp>
      <p:graphicFrame>
        <p:nvGraphicFramePr>
          <p:cNvPr id="150" name="Grafico ad anello 2D"/>
          <p:cNvGraphicFramePr/>
          <p:nvPr>
            <p:extLst>
              <p:ext uri="{D42A27DB-BD31-4B8C-83A1-F6EECF244321}">
                <p14:modId xmlns:p14="http://schemas.microsoft.com/office/powerpoint/2010/main" val="1950875483"/>
              </p:ext>
            </p:extLst>
          </p:nvPr>
        </p:nvGraphicFramePr>
        <p:xfrm>
          <a:off x="2889250" y="842761"/>
          <a:ext cx="18605500" cy="14887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5D112EA9-CA13-B04A-AA88-9FE64E85B380}"/>
              </a:ext>
            </a:extLst>
          </p:cNvPr>
          <p:cNvSpPr txBox="1"/>
          <p:nvPr/>
        </p:nvSpPr>
        <p:spPr>
          <a:xfrm>
            <a:off x="564571" y="8094901"/>
            <a:ext cx="5503719" cy="39805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36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1-2                 483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36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3-5                 327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36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6 or more      185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600" b="1" dirty="0"/>
              <a:t>None             163</a:t>
            </a:r>
            <a:endParaRPr kumimoji="0" lang="it-IT" sz="36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6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sz="3600" b="1" dirty="0"/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6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C0D3F928-B5EA-514B-9AA9-986C4B54A948}"/>
              </a:ext>
            </a:extLst>
          </p:cNvPr>
          <p:cNvSpPr txBox="1"/>
          <p:nvPr/>
        </p:nvSpPr>
        <p:spPr>
          <a:xfrm>
            <a:off x="564571" y="7192090"/>
            <a:ext cx="3491346" cy="9028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3600" b="1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Female</a:t>
            </a:r>
            <a:r>
              <a:rPr kumimoji="0" lang="it-IT" sz="5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3678DF35-2313-EE4C-A364-B297FBDC07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71" y="5609683"/>
            <a:ext cx="1537212" cy="1537212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="" xmlns:a16="http://schemas.microsoft.com/office/drawing/2014/main" id="{0506A814-1CC5-DF47-81EE-E6F442F99468}"/>
              </a:ext>
            </a:extLst>
          </p:cNvPr>
          <p:cNvSpPr txBox="1"/>
          <p:nvPr/>
        </p:nvSpPr>
        <p:spPr>
          <a:xfrm>
            <a:off x="20536544" y="7749403"/>
            <a:ext cx="3491346" cy="9028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36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Male</a:t>
            </a:r>
            <a:r>
              <a:rPr kumimoji="0" lang="it-IT" sz="5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9824E560-CF99-5346-8C41-31A97D670CC6}"/>
              </a:ext>
            </a:extLst>
          </p:cNvPr>
          <p:cNvSpPr txBox="1"/>
          <p:nvPr/>
        </p:nvSpPr>
        <p:spPr>
          <a:xfrm>
            <a:off x="19530357" y="8541507"/>
            <a:ext cx="5503719" cy="39805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36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1-2                333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36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3-5                174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36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6 or more        95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600" b="1" dirty="0"/>
              <a:t>None             152</a:t>
            </a:r>
            <a:endParaRPr kumimoji="0" lang="it-IT" sz="36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6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sz="3600" b="1" dirty="0"/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6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96D05202-4E80-D442-B875-0C2A163FD1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0290" y="6221095"/>
            <a:ext cx="1422400" cy="1422400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807551" y="11116572"/>
            <a:ext cx="2974739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40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Helvetica Light"/>
              </a:rPr>
              <a:t>60%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4000" b="1" dirty="0" err="1" smtClean="0">
                <a:solidFill>
                  <a:srgbClr val="FFFFFF"/>
                </a:solidFill>
                <a:sym typeface="Helvetica Light"/>
              </a:rPr>
              <a:t>All</a:t>
            </a:r>
            <a:r>
              <a:rPr lang="it-IT" sz="4000" b="1" dirty="0" smtClean="0">
                <a:solidFill>
                  <a:srgbClr val="FFFFFF"/>
                </a:solidFill>
                <a:sym typeface="Helvetica Light"/>
              </a:rPr>
              <a:t> </a:t>
            </a:r>
            <a:r>
              <a:rPr lang="it-IT" sz="4000" b="1" dirty="0" err="1" smtClean="0">
                <a:solidFill>
                  <a:srgbClr val="FFFFFF"/>
                </a:solidFill>
                <a:sym typeface="Helvetica Light"/>
              </a:rPr>
              <a:t>options</a:t>
            </a:r>
            <a:endParaRPr kumimoji="0" lang="it-IT" sz="40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Helvetica Light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0037121" y="11578551"/>
            <a:ext cx="3087885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40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Helvetica Light"/>
              </a:rPr>
              <a:t>40%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4000" b="1" dirty="0" err="1" smtClean="0">
                <a:solidFill>
                  <a:srgbClr val="FFFFFF"/>
                </a:solidFill>
                <a:sym typeface="Helvetica Light"/>
              </a:rPr>
              <a:t>All</a:t>
            </a:r>
            <a:r>
              <a:rPr lang="it-IT" sz="4000" b="1" dirty="0" smtClean="0">
                <a:solidFill>
                  <a:srgbClr val="FFFFFF"/>
                </a:solidFill>
                <a:sym typeface="Helvetica Light"/>
              </a:rPr>
              <a:t> </a:t>
            </a:r>
            <a:r>
              <a:rPr lang="it-IT" sz="4000" b="1" dirty="0" err="1" smtClean="0">
                <a:solidFill>
                  <a:srgbClr val="FFFFFF"/>
                </a:solidFill>
                <a:sym typeface="Helvetica Light"/>
              </a:rPr>
              <a:t>options</a:t>
            </a:r>
            <a:endParaRPr kumimoji="0" lang="it-IT" sz="40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Helvetica Ligh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What do you usually read? (tick all applicable options)"/>
          <p:cNvSpPr txBox="1">
            <a:spLocks noGrp="1"/>
          </p:cNvSpPr>
          <p:nvPr>
            <p:ph type="subTitle" sz="quarter" idx="1"/>
          </p:nvPr>
        </p:nvSpPr>
        <p:spPr>
          <a:xfrm>
            <a:off x="2381250" y="679450"/>
            <a:ext cx="19621500" cy="1587500"/>
          </a:xfrm>
          <a:prstGeom prst="rect">
            <a:avLst/>
          </a:prstGeom>
        </p:spPr>
        <p:txBody>
          <a:bodyPr/>
          <a:lstStyle/>
          <a:p>
            <a:r>
              <a:t>What do you usually read? (tick all applicable options)</a:t>
            </a:r>
          </a:p>
        </p:txBody>
      </p:sp>
      <p:graphicFrame>
        <p:nvGraphicFramePr>
          <p:cNvPr id="153" name="Grafico ad anello 2D"/>
          <p:cNvGraphicFramePr/>
          <p:nvPr>
            <p:extLst>
              <p:ext uri="{D42A27DB-BD31-4B8C-83A1-F6EECF244321}">
                <p14:modId xmlns:p14="http://schemas.microsoft.com/office/powerpoint/2010/main" val="1595357413"/>
              </p:ext>
            </p:extLst>
          </p:nvPr>
        </p:nvGraphicFramePr>
        <p:xfrm>
          <a:off x="2846115" y="-1008335"/>
          <a:ext cx="18691770" cy="18691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43ABC7ED-47F5-2740-9132-045A32ACE4BC}"/>
              </a:ext>
            </a:extLst>
          </p:cNvPr>
          <p:cNvSpPr txBox="1"/>
          <p:nvPr/>
        </p:nvSpPr>
        <p:spPr>
          <a:xfrm>
            <a:off x="19196454" y="10288342"/>
            <a:ext cx="3491346" cy="9028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36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Male</a:t>
            </a:r>
            <a:r>
              <a:rPr kumimoji="0" lang="it-IT" sz="5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094D8946-2E1D-2240-8294-8C337BBBF1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5485" y="8812587"/>
            <a:ext cx="1422400" cy="14224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1E8DB648-00F3-0846-98F5-1D741E2ABBAC}"/>
              </a:ext>
            </a:extLst>
          </p:cNvPr>
          <p:cNvSpPr txBox="1"/>
          <p:nvPr/>
        </p:nvSpPr>
        <p:spPr>
          <a:xfrm>
            <a:off x="307136" y="9743769"/>
            <a:ext cx="3491346" cy="9028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3600" b="1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Female</a:t>
            </a:r>
            <a:r>
              <a:rPr kumimoji="0" lang="it-IT" sz="5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6B1EC759-2630-F846-A7AA-0C1EC6A8CA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94" y="8213461"/>
            <a:ext cx="1537212" cy="1537212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19051732" y="11449552"/>
            <a:ext cx="3780789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40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Helvetica Light"/>
              </a:rPr>
              <a:t>36%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4000" b="1" dirty="0" err="1" smtClean="0">
                <a:solidFill>
                  <a:srgbClr val="FFFFFF"/>
                </a:solidFill>
                <a:sym typeface="Helvetica Light"/>
              </a:rPr>
              <a:t>All</a:t>
            </a:r>
            <a:r>
              <a:rPr lang="it-IT" sz="4000" b="1" dirty="0" smtClean="0">
                <a:solidFill>
                  <a:srgbClr val="FFFFFF"/>
                </a:solidFill>
                <a:sym typeface="Helvetica Light"/>
              </a:rPr>
              <a:t> </a:t>
            </a:r>
            <a:r>
              <a:rPr lang="it-IT" sz="4000" b="1" dirty="0" err="1" smtClean="0">
                <a:solidFill>
                  <a:srgbClr val="FFFFFF"/>
                </a:solidFill>
                <a:sym typeface="Helvetica Light"/>
              </a:rPr>
              <a:t>options</a:t>
            </a:r>
            <a:endParaRPr kumimoji="0" lang="it-IT" sz="40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Helvetica Light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34122" y="10843190"/>
            <a:ext cx="3237373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40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Helvetica Light"/>
              </a:rPr>
              <a:t>64%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4000" b="1" dirty="0" err="1" smtClean="0">
                <a:solidFill>
                  <a:srgbClr val="FFFFFF"/>
                </a:solidFill>
                <a:sym typeface="Helvetica Light"/>
              </a:rPr>
              <a:t>All</a:t>
            </a:r>
            <a:r>
              <a:rPr lang="it-IT" sz="4000" b="1" dirty="0" smtClean="0">
                <a:solidFill>
                  <a:srgbClr val="FFFFFF"/>
                </a:solidFill>
                <a:sym typeface="Helvetica Light"/>
              </a:rPr>
              <a:t> </a:t>
            </a:r>
            <a:r>
              <a:rPr lang="it-IT" sz="4000" b="1" dirty="0" err="1" smtClean="0">
                <a:solidFill>
                  <a:srgbClr val="FFFFFF"/>
                </a:solidFill>
                <a:sym typeface="Helvetica Light"/>
              </a:rPr>
              <a:t>options</a:t>
            </a:r>
            <a:endParaRPr kumimoji="0" lang="it-IT" sz="40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Helvetica Ligh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What kind of readings do you enjoy the most? (tick a a maximum of 5 options)"/>
          <p:cNvSpPr txBox="1">
            <a:spLocks noGrp="1"/>
          </p:cNvSpPr>
          <p:nvPr>
            <p:ph type="subTitle" sz="quarter" idx="1"/>
          </p:nvPr>
        </p:nvSpPr>
        <p:spPr>
          <a:xfrm>
            <a:off x="768927" y="596900"/>
            <a:ext cx="21912882" cy="803088"/>
          </a:xfrm>
          <a:prstGeom prst="rect">
            <a:avLst/>
          </a:prstGeom>
        </p:spPr>
        <p:txBody>
          <a:bodyPr/>
          <a:lstStyle/>
          <a:p>
            <a:r>
              <a:rPr b="1"/>
              <a:t>What kind of readings do you enjoy the most? </a:t>
            </a:r>
            <a:r>
              <a:rPr b="1" dirty="0"/>
              <a:t>(tick a a maximum of 5 options)</a:t>
            </a:r>
          </a:p>
        </p:txBody>
      </p:sp>
      <p:graphicFrame>
        <p:nvGraphicFramePr>
          <p:cNvPr id="156" name="Grafico ad anello 2D"/>
          <p:cNvGraphicFramePr/>
          <p:nvPr>
            <p:extLst>
              <p:ext uri="{D42A27DB-BD31-4B8C-83A1-F6EECF244321}">
                <p14:modId xmlns:p14="http://schemas.microsoft.com/office/powerpoint/2010/main" val="1166168562"/>
              </p:ext>
            </p:extLst>
          </p:nvPr>
        </p:nvGraphicFramePr>
        <p:xfrm>
          <a:off x="567669" y="998444"/>
          <a:ext cx="23727233" cy="13889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CB446F0F-4617-D14F-B5C3-DE08C57EE65F}"/>
              </a:ext>
            </a:extLst>
          </p:cNvPr>
          <p:cNvSpPr txBox="1"/>
          <p:nvPr/>
        </p:nvSpPr>
        <p:spPr>
          <a:xfrm>
            <a:off x="20910442" y="9748049"/>
            <a:ext cx="2776178" cy="9028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36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Male</a:t>
            </a:r>
            <a:r>
              <a:rPr kumimoji="0" lang="it-IT" sz="520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2339DDDA-4976-6C4E-ACFA-F25BA7131A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5198" y="9519826"/>
            <a:ext cx="1131034" cy="1131034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ED7EFB78-A81C-DC4A-B6FD-03AFC24E5F80}"/>
              </a:ext>
            </a:extLst>
          </p:cNvPr>
          <p:cNvSpPr txBox="1"/>
          <p:nvPr/>
        </p:nvSpPr>
        <p:spPr>
          <a:xfrm>
            <a:off x="2627872" y="9840366"/>
            <a:ext cx="2776178" cy="9028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3600" b="1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Female</a:t>
            </a:r>
            <a:r>
              <a:rPr kumimoji="0" lang="it-IT" sz="520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2F5F5BCB-F665-B44D-BDF5-895CD527B5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658" y="9520849"/>
            <a:ext cx="1222328" cy="12223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" name="Grafico a torta 2D"/>
          <p:cNvGraphicFramePr/>
          <p:nvPr>
            <p:extLst>
              <p:ext uri="{D42A27DB-BD31-4B8C-83A1-F6EECF244321}">
                <p14:modId xmlns:p14="http://schemas.microsoft.com/office/powerpoint/2010/main" val="2074032766"/>
              </p:ext>
            </p:extLst>
          </p:nvPr>
        </p:nvGraphicFramePr>
        <p:xfrm>
          <a:off x="3212703" y="1376560"/>
          <a:ext cx="19666050" cy="13938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0" name="COUNTRY"/>
          <p:cNvSpPr txBox="1"/>
          <p:nvPr/>
        </p:nvSpPr>
        <p:spPr>
          <a:xfrm>
            <a:off x="11423400" y="250527"/>
            <a:ext cx="2636940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7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4000" b="1" dirty="0"/>
              <a:t>COUNTRY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18705883" y="5365981"/>
            <a:ext cx="5070764" cy="25032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52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Helvetica Light"/>
              </a:rPr>
              <a:t>TOTAL</a:t>
            </a:r>
          </a:p>
          <a:p>
            <a:pPr algn="l"/>
            <a:r>
              <a:rPr lang="it-IT" b="1" dirty="0"/>
              <a:t>1912 </a:t>
            </a:r>
            <a:r>
              <a:rPr lang="it-IT" b="1" dirty="0" err="1"/>
              <a:t>participants</a:t>
            </a:r>
            <a:endParaRPr kumimoji="0" lang="it-IT" sz="52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" name="Grafico ad anello 2D"/>
          <p:cNvGraphicFramePr/>
          <p:nvPr>
            <p:extLst>
              <p:ext uri="{D42A27DB-BD31-4B8C-83A1-F6EECF244321}">
                <p14:modId xmlns:p14="http://schemas.microsoft.com/office/powerpoint/2010/main" val="3843048357"/>
              </p:ext>
            </p:extLst>
          </p:nvPr>
        </p:nvGraphicFramePr>
        <p:xfrm>
          <a:off x="976745" y="1565672"/>
          <a:ext cx="23112102" cy="16300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3" name="Age"/>
          <p:cNvSpPr txBox="1"/>
          <p:nvPr/>
        </p:nvSpPr>
        <p:spPr>
          <a:xfrm>
            <a:off x="11511525" y="424895"/>
            <a:ext cx="1360950" cy="9028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b="1" dirty="0"/>
              <a:t>Age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6283959" y="5514263"/>
            <a:ext cx="5070764" cy="25032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52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Helvetica Light"/>
              </a:rPr>
              <a:t>TOTAL</a:t>
            </a:r>
          </a:p>
          <a:p>
            <a:pPr algn="l"/>
            <a:r>
              <a:rPr lang="it-IT" b="1" dirty="0"/>
              <a:t>1912 </a:t>
            </a:r>
            <a:r>
              <a:rPr lang="it-IT" b="1" dirty="0" err="1"/>
              <a:t>participants</a:t>
            </a:r>
            <a:endParaRPr kumimoji="0" lang="it-IT" sz="52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Helvetica Ligh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" name="Grafico ad anello 2D"/>
          <p:cNvGraphicFramePr/>
          <p:nvPr>
            <p:extLst>
              <p:ext uri="{D42A27DB-BD31-4B8C-83A1-F6EECF244321}">
                <p14:modId xmlns:p14="http://schemas.microsoft.com/office/powerpoint/2010/main" val="349198613"/>
              </p:ext>
            </p:extLst>
          </p:nvPr>
        </p:nvGraphicFramePr>
        <p:xfrm>
          <a:off x="4635500" y="1309264"/>
          <a:ext cx="18605500" cy="13446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6" name="Gender"/>
          <p:cNvSpPr txBox="1"/>
          <p:nvPr/>
        </p:nvSpPr>
        <p:spPr>
          <a:xfrm>
            <a:off x="2248818" y="2456895"/>
            <a:ext cx="2436564" cy="9028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b="1" dirty="0"/>
              <a:t>Gender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406423" y="9517852"/>
            <a:ext cx="5070764" cy="25032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52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Helvetica Light"/>
              </a:rPr>
              <a:t>TOTAL</a:t>
            </a:r>
          </a:p>
          <a:p>
            <a:pPr algn="l"/>
            <a:r>
              <a:rPr lang="it-IT" b="1" dirty="0"/>
              <a:t>1912 </a:t>
            </a:r>
            <a:r>
              <a:rPr lang="it-IT" b="1" dirty="0" err="1"/>
              <a:t>participants</a:t>
            </a:r>
            <a:endParaRPr kumimoji="0" lang="it-IT" sz="52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Helvetica Light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1148790B-E65B-BE44-8242-9EA676E2F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8997" y="6269317"/>
            <a:ext cx="1537212" cy="153721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9BDC8D00-22E5-BC4A-A0DC-E914B664F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081" y="4290846"/>
            <a:ext cx="1422400" cy="1422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Highest level of education completed"/>
          <p:cNvSpPr txBox="1">
            <a:spLocks noGrp="1"/>
          </p:cNvSpPr>
          <p:nvPr>
            <p:ph type="subTitle" sz="quarter" idx="1"/>
          </p:nvPr>
        </p:nvSpPr>
        <p:spPr>
          <a:xfrm>
            <a:off x="8032750" y="558800"/>
            <a:ext cx="8318500" cy="1158975"/>
          </a:xfrm>
          <a:prstGeom prst="rect">
            <a:avLst/>
          </a:prstGeom>
        </p:spPr>
        <p:txBody>
          <a:bodyPr/>
          <a:lstStyle>
            <a:lvl1pPr algn="l" defTabSz="324611">
              <a:defRPr sz="3621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Highest level of education completed</a:t>
            </a:r>
          </a:p>
        </p:txBody>
      </p:sp>
      <p:graphicFrame>
        <p:nvGraphicFramePr>
          <p:cNvPr id="129" name="Grafico a torta 2D"/>
          <p:cNvGraphicFramePr/>
          <p:nvPr>
            <p:extLst>
              <p:ext uri="{D42A27DB-BD31-4B8C-83A1-F6EECF244321}">
                <p14:modId xmlns:p14="http://schemas.microsoft.com/office/powerpoint/2010/main" val="1755524102"/>
              </p:ext>
            </p:extLst>
          </p:nvPr>
        </p:nvGraphicFramePr>
        <p:xfrm>
          <a:off x="0" y="558800"/>
          <a:ext cx="24194529" cy="17201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19123765" y="10283971"/>
            <a:ext cx="5070764" cy="25032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52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Helvetica Light"/>
              </a:rPr>
              <a:t>TOTAL</a:t>
            </a:r>
          </a:p>
          <a:p>
            <a:pPr algn="l"/>
            <a:r>
              <a:rPr lang="it-IT" b="1" dirty="0"/>
              <a:t>1912 </a:t>
            </a:r>
            <a:r>
              <a:rPr lang="it-IT" b="1" dirty="0" err="1"/>
              <a:t>participants</a:t>
            </a:r>
            <a:endParaRPr kumimoji="0" lang="it-IT" sz="52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Helvetica Ligh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ize of your school (number of students):"/>
          <p:cNvSpPr txBox="1">
            <a:spLocks noGrp="1"/>
          </p:cNvSpPr>
          <p:nvPr>
            <p:ph type="subTitle" sz="quarter" idx="1"/>
          </p:nvPr>
        </p:nvSpPr>
        <p:spPr>
          <a:xfrm>
            <a:off x="2381250" y="381000"/>
            <a:ext cx="19621500" cy="15875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b="1"/>
              <a:t>Size of your school (number of students):</a:t>
            </a:r>
          </a:p>
        </p:txBody>
      </p:sp>
      <p:graphicFrame>
        <p:nvGraphicFramePr>
          <p:cNvPr id="132" name="Grafico a torta 2D"/>
          <p:cNvGraphicFramePr/>
          <p:nvPr>
            <p:extLst>
              <p:ext uri="{D42A27DB-BD31-4B8C-83A1-F6EECF244321}">
                <p14:modId xmlns:p14="http://schemas.microsoft.com/office/powerpoint/2010/main" val="310878535"/>
              </p:ext>
            </p:extLst>
          </p:nvPr>
        </p:nvGraphicFramePr>
        <p:xfrm>
          <a:off x="1662545" y="1968500"/>
          <a:ext cx="20040023" cy="14329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19167186" y="10506392"/>
            <a:ext cx="5070764" cy="25032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52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Helvetica Light"/>
              </a:rPr>
              <a:t>TOTAL</a:t>
            </a:r>
          </a:p>
          <a:p>
            <a:pPr algn="l"/>
            <a:r>
              <a:rPr lang="it-IT" b="1" dirty="0"/>
              <a:t>1912 </a:t>
            </a:r>
            <a:r>
              <a:rPr lang="it-IT" b="1" dirty="0" err="1"/>
              <a:t>participants</a:t>
            </a:r>
            <a:endParaRPr kumimoji="0" lang="it-IT" sz="52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Helvetica Ligh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opulation of your village / town:"/>
          <p:cNvSpPr txBox="1">
            <a:spLocks noGrp="1"/>
          </p:cNvSpPr>
          <p:nvPr>
            <p:ph type="subTitle" sz="quarter" idx="1"/>
          </p:nvPr>
        </p:nvSpPr>
        <p:spPr>
          <a:xfrm>
            <a:off x="2672196" y="423718"/>
            <a:ext cx="19621500" cy="88553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Population of your village / town:</a:t>
            </a:r>
          </a:p>
        </p:txBody>
      </p:sp>
      <p:graphicFrame>
        <p:nvGraphicFramePr>
          <p:cNvPr id="135" name="Grafico ad anello 2D"/>
          <p:cNvGraphicFramePr/>
          <p:nvPr>
            <p:extLst>
              <p:ext uri="{D42A27DB-BD31-4B8C-83A1-F6EECF244321}">
                <p14:modId xmlns:p14="http://schemas.microsoft.com/office/powerpoint/2010/main" val="3683765735"/>
              </p:ext>
            </p:extLst>
          </p:nvPr>
        </p:nvGraphicFramePr>
        <p:xfrm>
          <a:off x="2104891" y="166540"/>
          <a:ext cx="19907896" cy="16191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HOBBIES"/>
          <p:cNvSpPr txBox="1">
            <a:spLocks noGrp="1"/>
          </p:cNvSpPr>
          <p:nvPr>
            <p:ph type="subTitle" sz="quarter" idx="1"/>
          </p:nvPr>
        </p:nvSpPr>
        <p:spPr>
          <a:xfrm>
            <a:off x="2381250" y="431800"/>
            <a:ext cx="19621500" cy="15875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HOBBIES</a:t>
            </a:r>
          </a:p>
        </p:txBody>
      </p:sp>
      <p:graphicFrame>
        <p:nvGraphicFramePr>
          <p:cNvPr id="138" name="Grafico ad anello 2D"/>
          <p:cNvGraphicFramePr/>
          <p:nvPr>
            <p:extLst>
              <p:ext uri="{D42A27DB-BD31-4B8C-83A1-F6EECF244321}">
                <p14:modId xmlns:p14="http://schemas.microsoft.com/office/powerpoint/2010/main" val="1095528195"/>
              </p:ext>
            </p:extLst>
          </p:nvPr>
        </p:nvGraphicFramePr>
        <p:xfrm>
          <a:off x="3977379" y="0"/>
          <a:ext cx="16938626" cy="16938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E639BF43-F95D-ED45-979D-AF99395CB3CE}"/>
              </a:ext>
            </a:extLst>
          </p:cNvPr>
          <p:cNvSpPr txBox="1"/>
          <p:nvPr/>
        </p:nvSpPr>
        <p:spPr>
          <a:xfrm>
            <a:off x="486033" y="7351240"/>
            <a:ext cx="349134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3600" b="1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Female</a:t>
            </a:r>
            <a:r>
              <a:rPr kumimoji="0" lang="it-IT" sz="36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1148790B-E65B-BE44-8242-9EA676E2FA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38" y="5500711"/>
            <a:ext cx="1537212" cy="153721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6BF06DFC-DB17-154F-9456-EBCA9772F193}"/>
              </a:ext>
            </a:extLst>
          </p:cNvPr>
          <p:cNvSpPr txBox="1"/>
          <p:nvPr/>
        </p:nvSpPr>
        <p:spPr>
          <a:xfrm>
            <a:off x="20126449" y="7455298"/>
            <a:ext cx="349134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36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Male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9BDC8D00-22E5-BC4A-A0DC-E914B664F6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3613" y="5867461"/>
            <a:ext cx="1422400" cy="142240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C1547F4C-D4FA-9F45-9AA0-5298800077BE}"/>
              </a:ext>
            </a:extLst>
          </p:cNvPr>
          <p:cNvSpPr txBox="1"/>
          <p:nvPr/>
        </p:nvSpPr>
        <p:spPr>
          <a:xfrm>
            <a:off x="486032" y="8325050"/>
            <a:ext cx="4065185" cy="52732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4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Helvetica Light"/>
              </a:rPr>
              <a:t>Animals                    412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2400" b="1" dirty="0"/>
              <a:t>Design                     </a:t>
            </a:r>
            <a:r>
              <a:rPr lang="it-IT" sz="2400" b="1" dirty="0" smtClean="0"/>
              <a:t> 144</a:t>
            </a:r>
            <a:endParaRPr lang="it-IT" sz="2400" b="1" dirty="0"/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4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Helvetica Light"/>
              </a:rPr>
              <a:t>Social Networks      </a:t>
            </a:r>
            <a:r>
              <a:rPr kumimoji="0" lang="it-IT" sz="24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Helvetica Light"/>
              </a:rPr>
              <a:t>425</a:t>
            </a:r>
            <a:endParaRPr kumimoji="0" lang="it-IT" sz="24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Helvetica Light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4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Helvetica Light"/>
              </a:rPr>
              <a:t>Cinema                     559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2400" b="1" dirty="0" err="1"/>
              <a:t>Computers</a:t>
            </a:r>
            <a:r>
              <a:rPr lang="it-IT" sz="2400" b="1" dirty="0"/>
              <a:t>               166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4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Helvetica Light"/>
              </a:rPr>
              <a:t>Learning New           331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2400" b="1" dirty="0" err="1"/>
              <a:t>Modelling</a:t>
            </a:r>
            <a:r>
              <a:rPr lang="it-IT" sz="2400" b="1" dirty="0"/>
              <a:t>                    71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400" b="1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sym typeface="Helvetica Light"/>
              </a:rPr>
              <a:t>Arts</a:t>
            </a:r>
            <a:r>
              <a:rPr kumimoji="0" lang="it-IT" sz="24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Helvetica Light"/>
              </a:rPr>
              <a:t>                           312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2400" b="1" dirty="0"/>
              <a:t>Video Games           127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4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Helvetica Light"/>
              </a:rPr>
              <a:t>Reading                    594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2400" b="1" dirty="0"/>
              <a:t>Dance                       343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400" b="1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sym typeface="Helvetica Light"/>
              </a:rPr>
              <a:t>Photography</a:t>
            </a:r>
            <a:r>
              <a:rPr kumimoji="0" lang="it-IT" sz="24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Helvetica Light"/>
              </a:rPr>
              <a:t>            </a:t>
            </a:r>
            <a:r>
              <a:rPr kumimoji="0" lang="it-IT" sz="24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Helvetica Light"/>
              </a:rPr>
              <a:t>403</a:t>
            </a:r>
            <a:endParaRPr kumimoji="0" lang="it-IT" sz="24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Helvetica Light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2400" b="1" dirty="0"/>
              <a:t>Sports                       549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4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Helvetica Light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ABCF8207-14FB-8D40-A39B-691D733A6D5F}"/>
              </a:ext>
            </a:extLst>
          </p:cNvPr>
          <p:cNvSpPr txBox="1"/>
          <p:nvPr/>
        </p:nvSpPr>
        <p:spPr>
          <a:xfrm>
            <a:off x="20126449" y="8442762"/>
            <a:ext cx="3918115" cy="52732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4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Helvetica Light"/>
              </a:rPr>
              <a:t>Animals                     177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2400" b="1" dirty="0"/>
              <a:t>Design                        75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4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Helvetica Light"/>
              </a:rPr>
              <a:t>Social Networks        263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4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Helvetica Light"/>
              </a:rPr>
              <a:t>Cinema                      318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2400" b="1" dirty="0" err="1"/>
              <a:t>Computers</a:t>
            </a:r>
            <a:r>
              <a:rPr lang="it-IT" sz="2400" b="1" dirty="0"/>
              <a:t>                 332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4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Helvetica Light"/>
              </a:rPr>
              <a:t>Learning New            129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2400" b="1" dirty="0" err="1"/>
              <a:t>Modelling</a:t>
            </a:r>
            <a:r>
              <a:rPr lang="it-IT" sz="2400" b="1" dirty="0"/>
              <a:t>                    25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400" b="1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sym typeface="Helvetica Light"/>
              </a:rPr>
              <a:t>Arts</a:t>
            </a:r>
            <a:r>
              <a:rPr kumimoji="0" lang="it-IT" sz="24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Helvetica Light"/>
              </a:rPr>
              <a:t>                            124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2400" b="1" dirty="0"/>
              <a:t>Video Games             506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4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Helvetica Light"/>
              </a:rPr>
              <a:t>Reading                     196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2400" b="1" dirty="0"/>
              <a:t>Dance                          42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400" b="1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sym typeface="Helvetica Light"/>
              </a:rPr>
              <a:t>Photography</a:t>
            </a:r>
            <a:r>
              <a:rPr kumimoji="0" lang="it-IT" sz="24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Helvetica Light"/>
              </a:rPr>
              <a:t>               </a:t>
            </a:r>
            <a:r>
              <a:rPr kumimoji="0" lang="it-IT" sz="24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Helvetica Light"/>
              </a:rPr>
              <a:t>83</a:t>
            </a:r>
            <a:endParaRPr kumimoji="0" lang="it-IT" sz="24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Helvetica Light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2400" b="1" dirty="0"/>
              <a:t>Sports                         564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4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Helvetica Ligh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How much do you enjoy reading?"/>
          <p:cNvSpPr txBox="1">
            <a:spLocks noGrp="1"/>
          </p:cNvSpPr>
          <p:nvPr>
            <p:ph type="subTitle" sz="quarter" idx="1"/>
          </p:nvPr>
        </p:nvSpPr>
        <p:spPr>
          <a:xfrm>
            <a:off x="2381250" y="183862"/>
            <a:ext cx="19621500" cy="15875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How much do you enjoy reading?</a:t>
            </a:r>
          </a:p>
        </p:txBody>
      </p:sp>
      <p:graphicFrame>
        <p:nvGraphicFramePr>
          <p:cNvPr id="141" name="Grafico a torta 2D"/>
          <p:cNvGraphicFramePr/>
          <p:nvPr>
            <p:extLst>
              <p:ext uri="{D42A27DB-BD31-4B8C-83A1-F6EECF244321}">
                <p14:modId xmlns:p14="http://schemas.microsoft.com/office/powerpoint/2010/main" val="1731431015"/>
              </p:ext>
            </p:extLst>
          </p:nvPr>
        </p:nvGraphicFramePr>
        <p:xfrm>
          <a:off x="2381250" y="2489200"/>
          <a:ext cx="18605500" cy="9603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79D27669-3A92-4346-9104-BE9BF54EB226}"/>
              </a:ext>
            </a:extLst>
          </p:cNvPr>
          <p:cNvSpPr txBox="1"/>
          <p:nvPr/>
        </p:nvSpPr>
        <p:spPr>
          <a:xfrm>
            <a:off x="324425" y="10012422"/>
            <a:ext cx="5503719" cy="34265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36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cs typeface="Arial"/>
                <a:sym typeface="Helvetica Light"/>
              </a:rPr>
              <a:t>A </a:t>
            </a:r>
            <a:r>
              <a:rPr kumimoji="0" lang="it-IT" sz="3600" b="1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cs typeface="Arial"/>
                <a:sym typeface="Helvetica Light"/>
              </a:rPr>
              <a:t>little</a:t>
            </a:r>
            <a:r>
              <a:rPr kumimoji="0" lang="it-IT" sz="36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cs typeface="Arial"/>
                <a:sym typeface="Helvetica Light"/>
              </a:rPr>
              <a:t>             </a:t>
            </a:r>
            <a:r>
              <a:rPr kumimoji="0" lang="it-IT" sz="36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cs typeface="Arial"/>
                <a:sym typeface="Helvetica Light"/>
              </a:rPr>
              <a:t>480 </a:t>
            </a:r>
            <a:endParaRPr kumimoji="0" lang="it-IT" sz="36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/>
              <a:cs typeface="Arial"/>
              <a:sym typeface="Helvetica Light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36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cs typeface="Arial"/>
                <a:sym typeface="Helvetica Light"/>
              </a:rPr>
              <a:t>A </a:t>
            </a:r>
            <a:r>
              <a:rPr kumimoji="0" lang="it-IT" sz="3600" b="1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cs typeface="Arial"/>
                <a:sym typeface="Helvetica Light"/>
              </a:rPr>
              <a:t>lot</a:t>
            </a:r>
            <a:r>
              <a:rPr kumimoji="0" lang="it-IT" sz="36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cs typeface="Arial"/>
                <a:sym typeface="Helvetica Light"/>
              </a:rPr>
              <a:t>                556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600" b="1" dirty="0" err="1">
                <a:latin typeface="Arial"/>
                <a:cs typeface="Arial"/>
              </a:rPr>
              <a:t>Not</a:t>
            </a:r>
            <a:r>
              <a:rPr lang="it-IT" sz="3600" b="1" dirty="0">
                <a:latin typeface="Arial"/>
                <a:cs typeface="Arial"/>
              </a:rPr>
              <a:t> </a:t>
            </a:r>
            <a:r>
              <a:rPr lang="it-IT" sz="3600" b="1" dirty="0" err="1">
                <a:latin typeface="Arial"/>
                <a:cs typeface="Arial"/>
              </a:rPr>
              <a:t>at</a:t>
            </a:r>
            <a:r>
              <a:rPr lang="it-IT" sz="3600" b="1" dirty="0">
                <a:latin typeface="Arial"/>
                <a:cs typeface="Arial"/>
              </a:rPr>
              <a:t> </a:t>
            </a:r>
            <a:r>
              <a:rPr lang="it-IT" sz="3600" b="1" dirty="0" err="1">
                <a:latin typeface="Arial"/>
                <a:cs typeface="Arial"/>
              </a:rPr>
              <a:t>All</a:t>
            </a:r>
            <a:r>
              <a:rPr lang="it-IT" sz="3600" b="1" dirty="0">
                <a:latin typeface="Arial"/>
                <a:cs typeface="Arial"/>
              </a:rPr>
              <a:t>.       </a:t>
            </a:r>
            <a:r>
              <a:rPr kumimoji="0" lang="it-IT" sz="36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cs typeface="Arial"/>
                <a:sym typeface="Helvetica Light"/>
              </a:rPr>
              <a:t>122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6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/>
              <a:cs typeface="Arial"/>
              <a:sym typeface="Helvetica Light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sz="3600" b="1" dirty="0">
              <a:latin typeface="Arial"/>
              <a:cs typeface="Arial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6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/>
              <a:cs typeface="Arial"/>
              <a:sym typeface="Helvetica Light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7EF8C170-C18F-3C4B-A32E-4918141E2870}"/>
              </a:ext>
            </a:extLst>
          </p:cNvPr>
          <p:cNvSpPr txBox="1"/>
          <p:nvPr/>
        </p:nvSpPr>
        <p:spPr>
          <a:xfrm>
            <a:off x="349056" y="8383343"/>
            <a:ext cx="3491346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4000" b="1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ea typeface="+mn-ea"/>
                <a:cs typeface="Arial"/>
                <a:sym typeface="Helvetica Light"/>
              </a:rPr>
              <a:t>Female</a:t>
            </a:r>
            <a:r>
              <a:rPr kumimoji="0" lang="it-IT" sz="40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ea typeface="+mn-ea"/>
                <a:cs typeface="Arial"/>
                <a:sym typeface="Helvetica Light"/>
              </a:rPr>
              <a:t>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2BE9E14D-47B7-394B-B134-F4DAB8B6B4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17" y="6269317"/>
            <a:ext cx="1537212" cy="1537212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="" xmlns:a16="http://schemas.microsoft.com/office/drawing/2014/main" id="{F4B2C270-D5E1-2843-BDCC-EB559191AFF3}"/>
              </a:ext>
            </a:extLst>
          </p:cNvPr>
          <p:cNvSpPr txBox="1"/>
          <p:nvPr/>
        </p:nvSpPr>
        <p:spPr>
          <a:xfrm>
            <a:off x="19952277" y="8383343"/>
            <a:ext cx="3491346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40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ea typeface="+mn-ea"/>
                <a:cs typeface="Arial"/>
                <a:sym typeface="Helvetica Light"/>
              </a:rPr>
              <a:t>Male 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34E2B418-1D9B-E64A-BFF8-62F8F3B8A6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2277" y="6384129"/>
            <a:ext cx="1422400" cy="142240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6F24E7EE-3DCD-E84A-9BD5-DDB977972A37}"/>
              </a:ext>
            </a:extLst>
          </p:cNvPr>
          <p:cNvSpPr txBox="1"/>
          <p:nvPr/>
        </p:nvSpPr>
        <p:spPr>
          <a:xfrm>
            <a:off x="19615727" y="9776350"/>
            <a:ext cx="5503719" cy="34265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36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cs typeface="Arial"/>
                <a:sym typeface="Helvetica Light"/>
              </a:rPr>
              <a:t>A </a:t>
            </a:r>
            <a:r>
              <a:rPr kumimoji="0" lang="it-IT" sz="3600" b="1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cs typeface="Arial"/>
                <a:sym typeface="Helvetica Light"/>
              </a:rPr>
              <a:t>little</a:t>
            </a:r>
            <a:r>
              <a:rPr kumimoji="0" lang="it-IT" sz="36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cs typeface="Arial"/>
                <a:sym typeface="Helvetica Light"/>
              </a:rPr>
              <a:t>             414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36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cs typeface="Arial"/>
                <a:sym typeface="Helvetica Light"/>
              </a:rPr>
              <a:t>A </a:t>
            </a:r>
            <a:r>
              <a:rPr kumimoji="0" lang="it-IT" sz="3600" b="1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cs typeface="Arial"/>
                <a:sym typeface="Helvetica Light"/>
              </a:rPr>
              <a:t>lot</a:t>
            </a:r>
            <a:r>
              <a:rPr kumimoji="0" lang="it-IT" sz="36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cs typeface="Arial"/>
                <a:sym typeface="Helvetica Light"/>
              </a:rPr>
              <a:t>               189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600" b="1" dirty="0" err="1">
                <a:latin typeface="Arial"/>
                <a:cs typeface="Arial"/>
              </a:rPr>
              <a:t>Not</a:t>
            </a:r>
            <a:r>
              <a:rPr lang="it-IT" sz="3600" b="1" dirty="0">
                <a:latin typeface="Arial"/>
                <a:cs typeface="Arial"/>
              </a:rPr>
              <a:t> </a:t>
            </a:r>
            <a:r>
              <a:rPr lang="it-IT" sz="3600" b="1" dirty="0" err="1">
                <a:latin typeface="Arial"/>
                <a:cs typeface="Arial"/>
              </a:rPr>
              <a:t>at</a:t>
            </a:r>
            <a:r>
              <a:rPr lang="it-IT" sz="3600" b="1" dirty="0">
                <a:latin typeface="Arial"/>
                <a:cs typeface="Arial"/>
              </a:rPr>
              <a:t> </a:t>
            </a:r>
            <a:r>
              <a:rPr lang="it-IT" sz="3600" b="1" dirty="0" err="1">
                <a:latin typeface="Arial"/>
                <a:cs typeface="Arial"/>
              </a:rPr>
              <a:t>All</a:t>
            </a:r>
            <a:r>
              <a:rPr lang="it-IT" sz="3600" b="1" dirty="0">
                <a:latin typeface="Arial"/>
                <a:cs typeface="Arial"/>
              </a:rPr>
              <a:t>.       </a:t>
            </a:r>
            <a:r>
              <a:rPr kumimoji="0" lang="it-IT" sz="36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cs typeface="Arial"/>
                <a:sym typeface="Helvetica Light"/>
              </a:rPr>
              <a:t>151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6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/>
              <a:cs typeface="Arial"/>
              <a:sym typeface="Helvetica Light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sz="3600" b="1" dirty="0">
              <a:latin typeface="Arial"/>
              <a:cs typeface="Arial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6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/>
              <a:cs typeface="Arial"/>
              <a:sym typeface="Helvetica Light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983816" y="12283107"/>
            <a:ext cx="2221826" cy="9028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dirty="0" smtClean="0"/>
              <a:t>65%</a:t>
            </a:r>
            <a:endParaRPr kumimoji="0" lang="it-IT" sz="5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9952277" y="12435507"/>
            <a:ext cx="2221826" cy="9028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dirty="0" smtClean="0"/>
              <a:t>35%</a:t>
            </a:r>
            <a:endParaRPr kumimoji="0" lang="it-IT" sz="5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394</Words>
  <Application>Microsoft Macintosh PowerPoint</Application>
  <PresentationFormat>Personalizzato</PresentationFormat>
  <Paragraphs>212</Paragraphs>
  <Slides>14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9" baseType="lpstr">
      <vt:lpstr>Arial</vt:lpstr>
      <vt:lpstr>Helvetica</vt:lpstr>
      <vt:lpstr>Helvetica Light</vt:lpstr>
      <vt:lpstr>Helvetica Neue</vt:lpstr>
      <vt:lpstr>Gradient</vt:lpstr>
      <vt:lpstr>SURVEY RESULTS PRESENTATION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Antonio Arcano</cp:lastModifiedBy>
  <cp:revision>33</cp:revision>
  <dcterms:modified xsi:type="dcterms:W3CDTF">2018-12-09T21:24:57Z</dcterms:modified>
</cp:coreProperties>
</file>